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Байкаловского муниципального района за </a:t>
            </a:r>
            <a:r>
              <a:rPr lang="ru-RU" sz="4000" i="1" dirty="0" smtClean="0"/>
              <a:t>2022 </a:t>
            </a:r>
            <a:r>
              <a:rPr lang="ru-RU" sz="4000" i="1" dirty="0" smtClean="0"/>
              <a:t>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</a:t>
            </a:r>
            <a:r>
              <a:rPr lang="ru-RU" b="1" i="1" dirty="0" smtClean="0"/>
              <a:t>2022 </a:t>
            </a:r>
            <a:r>
              <a:rPr lang="ru-RU" b="1" i="1" dirty="0" smtClean="0"/>
              <a:t>год – </a:t>
            </a:r>
            <a:r>
              <a:rPr lang="ru-RU" b="1" i="1" dirty="0" smtClean="0">
                <a:solidFill>
                  <a:schemeClr val="tx1"/>
                </a:solidFill>
              </a:rPr>
              <a:t>3</a:t>
            </a:r>
            <a:r>
              <a:rPr lang="ru-RU" b="1" i="1" dirty="0" smtClean="0"/>
              <a:t> </a:t>
            </a:r>
            <a:r>
              <a:rPr lang="ru-RU" b="1" i="1" dirty="0" smtClean="0"/>
              <a:t>муниципальных служащих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15590777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количестве лиц, ответственных за профилактику коррупционных 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</a:t>
            </a:r>
            <a:r>
              <a:rPr lang="ru-RU" i="1" dirty="0" smtClean="0"/>
              <a:t>2</a:t>
            </a:r>
            <a:endParaRPr lang="ru-RU" i="1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8456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БайкаловскОГО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районА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2022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268385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</a:t>
                      </a:r>
                      <a:r>
                        <a:rPr lang="ru-RU" sz="1050" kern="1200" dirty="0" smtClean="0">
                          <a:effectLst/>
                        </a:rPr>
                        <a:t>2022 </a:t>
                      </a:r>
                      <a:r>
                        <a:rPr lang="ru-RU" sz="1050" kern="1200" dirty="0" smtClean="0">
                          <a:effectLst/>
                        </a:rPr>
                        <a:t>год проведена антикоррупционная экспертиза </a:t>
                      </a:r>
                      <a:r>
                        <a:rPr lang="ru-RU" sz="1050" kern="1200" dirty="0" smtClean="0">
                          <a:effectLst/>
                        </a:rPr>
                        <a:t>58 проектов </a:t>
                      </a:r>
                      <a:r>
                        <a:rPr lang="ru-RU" sz="1050" kern="1200" dirty="0" smtClean="0">
                          <a:effectLst/>
                        </a:rPr>
                        <a:t>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</a:t>
                      </a:r>
                      <a:r>
                        <a:rPr lang="ru-RU" sz="1050" kern="1200" dirty="0" smtClean="0">
                          <a:effectLst/>
                        </a:rPr>
                        <a:t>58 </a:t>
                      </a:r>
                      <a:r>
                        <a:rPr lang="ru-RU" sz="1050" kern="1200" dirty="0" smtClean="0">
                          <a:effectLst/>
                        </a:rPr>
                        <a:t>проектов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в </a:t>
                      </a:r>
                      <a:r>
                        <a:rPr lang="ru-RU" sz="1050" kern="1200" dirty="0" smtClean="0">
                          <a:effectLst/>
                        </a:rPr>
                        <a:t>1 регламент, </a:t>
                      </a:r>
                      <a:r>
                        <a:rPr lang="ru-RU" sz="1050" kern="1200" dirty="0" smtClean="0">
                          <a:effectLst/>
                        </a:rPr>
                        <a:t>разработаны и утверждены </a:t>
                      </a:r>
                      <a:r>
                        <a:rPr lang="ru-RU" sz="1050" kern="1200" dirty="0" smtClean="0">
                          <a:effectLst/>
                        </a:rPr>
                        <a:t>12 регламентов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2020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75507"/>
              </p:ext>
            </p:extLst>
          </p:nvPr>
        </p:nvGraphicFramePr>
        <p:xfrm>
          <a:off x="0" y="-2641300"/>
          <a:ext cx="11906249" cy="854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проверок, результаты размещены на сайте администрации в подразделе «Финансовый контроль» Финансового управления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Нарушений запретов, ограничений, требований, не выявлено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Уведомлений об иной оплачиваемой деятельности -2, уведомлений о получении подарков-0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Памятки -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консультации, беседы -5, учебное занятие-1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за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прошедший год уровень коррупции в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районе низкий по мнению 35,5% опрошенных, средний 4,8%, высокий – 0% опрошенных</a:t>
                      </a:r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 мониторинг  реализации муниципальными организациями обязанности принимать меры по предупреждению коррупции посредством запроса информации по установленной форме.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2306123" cy="3745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864973"/>
            <a:ext cx="8534400" cy="4926227"/>
          </a:xfrm>
        </p:spPr>
        <p:txBody>
          <a:bodyPr>
            <a:noAutofit/>
          </a:bodyPr>
          <a:lstStyle/>
          <a:p>
            <a:r>
              <a:rPr lang="ru-RU" sz="1600" dirty="0"/>
              <a:t>Из 19</a:t>
            </a:r>
            <a:r>
              <a:rPr lang="ru-RU" sz="1600" i="1" dirty="0"/>
              <a:t> </a:t>
            </a:r>
            <a:r>
              <a:rPr lang="ru-RU" sz="1600" dirty="0"/>
              <a:t>мероприятий Плана, запланированных к выполнению в </a:t>
            </a:r>
            <a:r>
              <a:rPr lang="ru-RU" sz="1600" dirty="0" smtClean="0"/>
              <a:t>2022 </a:t>
            </a:r>
            <a:r>
              <a:rPr lang="ru-RU" sz="1600" dirty="0"/>
              <a:t>году, выполнено 18 мероприятий, из них: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в установленные сроки 17</a:t>
            </a:r>
            <a:r>
              <a:rPr lang="ru-RU" sz="1600" i="1" dirty="0"/>
              <a:t> </a:t>
            </a:r>
            <a:r>
              <a:rPr lang="ru-RU" sz="1600" dirty="0"/>
              <a:t>мероприятий;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с нарушением установленных сроков – </a:t>
            </a:r>
            <a:r>
              <a:rPr lang="ru-RU" sz="1600" i="1" dirty="0"/>
              <a:t>0 </a:t>
            </a:r>
            <a:r>
              <a:rPr lang="ru-RU" sz="1600" dirty="0"/>
              <a:t>мероприятий; </a:t>
            </a:r>
          </a:p>
          <a:p>
            <a:pPr marL="0" indent="0">
              <a:buNone/>
            </a:pPr>
            <a:r>
              <a:rPr lang="ru-RU" sz="1600" dirty="0"/>
              <a:t>не выполнено – </a:t>
            </a:r>
            <a:r>
              <a:rPr lang="ru-RU" sz="1600" i="1" dirty="0"/>
              <a:t>1 </a:t>
            </a:r>
            <a:r>
              <a:rPr lang="ru-RU" sz="1600" dirty="0"/>
              <a:t>мероприятие по причине не разработки 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коррупции.</a:t>
            </a:r>
            <a:endParaRPr lang="ru-RU" sz="1600" i="1" dirty="0"/>
          </a:p>
          <a:p>
            <a:r>
              <a:rPr lang="ru-RU" i="1" dirty="0" smtClean="0"/>
              <a:t>Причин и условий, способствовавших коррупционным нарушениям </a:t>
            </a:r>
            <a:r>
              <a:rPr lang="ru-RU" i="1" smtClean="0"/>
              <a:t>за </a:t>
            </a:r>
            <a:r>
              <a:rPr lang="ru-RU" i="1" smtClean="0"/>
              <a:t>2022 </a:t>
            </a:r>
            <a:r>
              <a:rPr lang="ru-RU" i="1" dirty="0" smtClean="0"/>
              <a:t>год не выявлено.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593</TotalTime>
  <Words>822</Words>
  <Application>Microsoft Office PowerPoint</Application>
  <PresentationFormat>Широкоэкранный</PresentationFormat>
  <Paragraphs>76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Байкаловского муниципального района за 2022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АдминистрациИ  БайкаловскОГО муниципальнОГО районА за 2022 год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23</cp:revision>
  <dcterms:created xsi:type="dcterms:W3CDTF">2020-01-30T03:46:31Z</dcterms:created>
  <dcterms:modified xsi:type="dcterms:W3CDTF">2023-01-12T11:03:44Z</dcterms:modified>
</cp:coreProperties>
</file>