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601200" cy="12801600" type="A3"/>
  <p:notesSz cx="9926638" cy="6797675"/>
  <p:defaultTextStyle>
    <a:defPPr>
      <a:defRPr lang="ru-RU"/>
    </a:defPPr>
    <a:lvl1pPr marL="0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4AE"/>
    <a:srgbClr val="99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96" d="100"/>
          <a:sy n="96" d="100"/>
        </p:scale>
        <p:origin x="-792" y="4171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43B01-85C6-4B9E-AAFA-D61896FC590C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6850" y="509588"/>
            <a:ext cx="19129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C11FC-C6F4-4185-94D6-17D645393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0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C11FC-C6F4-4185-94D6-17D645393F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0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0" y="3976802"/>
            <a:ext cx="8161020" cy="27440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0870" y="512665"/>
            <a:ext cx="2160270" cy="109228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0060" y="512665"/>
            <a:ext cx="6320790" cy="109228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6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8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8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7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7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7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6" y="2865547"/>
            <a:ext cx="4242197" cy="119422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6" y="4059765"/>
            <a:ext cx="4242197" cy="73757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279" y="2865547"/>
            <a:ext cx="4243863" cy="119422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7279" y="4059765"/>
            <a:ext cx="4243863" cy="73757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6" y="509695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53804" y="509699"/>
            <a:ext cx="5367338" cy="109258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6" y="2678857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1902" y="1143845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7993" tIns="63997" rIns="127993" bIns="639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0060" y="11865194"/>
            <a:ext cx="2240280" cy="681567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0410" y="11865194"/>
            <a:ext cx="3040380" cy="681567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0860" y="11865194"/>
            <a:ext cx="2240280" cy="681567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30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127993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127993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127993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127993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omsbmr.ru/img/mfon.jp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4" y="-1"/>
            <a:ext cx="9607646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0" y="3967111"/>
            <a:ext cx="3249722" cy="5640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169710" marR="152739" algn="ctr"/>
            <a:r>
              <a:rPr lang="ru-RU" sz="1000" b="1" dirty="0">
                <a:solidFill>
                  <a:srgbClr val="000000"/>
                </a:solidFill>
                <a:ea typeface="Trebuchet MS"/>
                <a:cs typeface="Trebuchet MS"/>
              </a:rPr>
              <a:t>ЕДИНАЯ </a:t>
            </a:r>
            <a:r>
              <a:rPr lang="ru-RU" sz="1000" b="1" dirty="0" smtClean="0">
                <a:solidFill>
                  <a:srgbClr val="000000"/>
                </a:solidFill>
                <a:ea typeface="Trebuchet MS"/>
                <a:cs typeface="Trebuchet MS"/>
              </a:rPr>
              <a:t>ДЕЖУРНО-ДИСПЕТЧЕРСКАЯ </a:t>
            </a:r>
            <a:r>
              <a:rPr lang="ru-RU" sz="1000" b="1" dirty="0">
                <a:solidFill>
                  <a:srgbClr val="000000"/>
                </a:solidFill>
                <a:ea typeface="Trebuchet MS"/>
                <a:cs typeface="Trebuchet MS"/>
              </a:rPr>
              <a:t>СЛУЖБА (ЕДДС)</a:t>
            </a:r>
            <a:endParaRPr lang="ru-RU" sz="1000" b="1" dirty="0">
              <a:ea typeface="Trebuchet MS"/>
              <a:cs typeface="Trebuchet MS"/>
            </a:endParaRPr>
          </a:p>
          <a:p>
            <a:pPr marL="169710" algn="ctr"/>
            <a:r>
              <a:rPr lang="ru-RU" sz="1000" b="1" dirty="0" smtClean="0">
                <a:solidFill>
                  <a:srgbClr val="000000"/>
                </a:solidFill>
                <a:ea typeface="Trebuchet MS"/>
                <a:cs typeface="Trebuchet MS"/>
              </a:rPr>
              <a:t>Байкаловского </a:t>
            </a:r>
            <a:r>
              <a:rPr lang="ru-RU" sz="1000" b="1" dirty="0">
                <a:solidFill>
                  <a:srgbClr val="000000"/>
                </a:solidFill>
                <a:ea typeface="Trebuchet MS"/>
                <a:cs typeface="Trebuchet MS"/>
              </a:rPr>
              <a:t>района </a:t>
            </a:r>
            <a:r>
              <a:rPr lang="ru-RU" sz="1000" b="1" dirty="0" smtClean="0">
                <a:solidFill>
                  <a:srgbClr val="000000"/>
                </a:solidFill>
                <a:ea typeface="Trebuchet MS"/>
                <a:cs typeface="Trebuchet MS"/>
              </a:rPr>
              <a:t>Свердловской </a:t>
            </a:r>
            <a:r>
              <a:rPr lang="ru-RU" sz="1000" b="1" dirty="0">
                <a:solidFill>
                  <a:srgbClr val="000000"/>
                </a:solidFill>
                <a:ea typeface="Trebuchet MS"/>
                <a:cs typeface="Trebuchet MS"/>
              </a:rPr>
              <a:t>области</a:t>
            </a:r>
            <a:endParaRPr lang="ru-RU" sz="1000" b="1" dirty="0">
              <a:ea typeface="Trebuchet MS"/>
              <a:cs typeface="Trebuchet MS"/>
            </a:endParaRPr>
          </a:p>
          <a:p>
            <a:pPr marL="169710" marR="152739" indent="203652" algn="just"/>
            <a:r>
              <a:rPr lang="ru-RU" sz="1050" b="1" dirty="0" smtClean="0">
                <a:ea typeface="Trebuchet MS"/>
                <a:cs typeface="Trebuchet MS"/>
              </a:rPr>
              <a:t>ЕДДС </a:t>
            </a:r>
            <a:r>
              <a:rPr lang="ru-RU" sz="1050" dirty="0">
                <a:ea typeface="Trebuchet MS"/>
                <a:cs typeface="Trebuchet MS"/>
              </a:rPr>
              <a:t>- это орган повседневного управле­ния единой государственной системы преду­преждения и ликвидации чрезвычайных ситу­аций муниципального уровня.</a:t>
            </a:r>
            <a:endParaRPr lang="ru-RU" sz="1050" spc="33" dirty="0">
              <a:ea typeface="Trebuchet MS"/>
              <a:cs typeface="Trebuchet MS"/>
            </a:endParaRPr>
          </a:p>
          <a:p>
            <a:pPr marL="169710" indent="203652" algn="just"/>
            <a:r>
              <a:rPr lang="ru-RU" sz="1050" b="1" dirty="0">
                <a:solidFill>
                  <a:srgbClr val="000000"/>
                </a:solidFill>
                <a:ea typeface="Trebuchet MS"/>
                <a:cs typeface="Trebuchet MS"/>
              </a:rPr>
              <a:t>Основные задачи ЕДДС:</a:t>
            </a:r>
            <a:endParaRPr lang="ru-RU" sz="1050" b="1" spc="7" dirty="0">
              <a:solidFill>
                <a:srgbClr val="000000"/>
              </a:solidFill>
              <a:ea typeface="Trebuchet MS"/>
              <a:cs typeface="Trebuchet MS"/>
            </a:endParaRPr>
          </a:p>
          <a:p>
            <a:pPr marL="266700" marR="152739" indent="-17780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556649" algn="l"/>
              </a:tabLst>
            </a:pPr>
            <a:r>
              <a:rPr lang="ru-RU" sz="1050" dirty="0">
                <a:ea typeface="Trebuchet MS"/>
                <a:cs typeface="Trebuchet MS"/>
              </a:rPr>
              <a:t>прием от населения и организаций сооб­щений об угрозе или факте возникновения ЧС (происшествия);</a:t>
            </a:r>
            <a:endParaRPr lang="ru-RU" sz="1050" spc="33" dirty="0">
              <a:ea typeface="Trebuchet MS"/>
              <a:cs typeface="Trebuchet MS"/>
            </a:endParaRPr>
          </a:p>
          <a:p>
            <a:pPr marL="266700" marR="152739" indent="-17780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548164" algn="l"/>
              </a:tabLst>
            </a:pPr>
            <a:r>
              <a:rPr lang="ru-RU" sz="1050" dirty="0">
                <a:ea typeface="Trebuchet MS"/>
                <a:cs typeface="Trebuchet MS"/>
              </a:rPr>
              <a:t>анализ и оценка достоверности поступив­шей информации, доведение ее до ДДС, в компетенцию которой входит реагирование на принятое сообщение;</a:t>
            </a:r>
            <a:endParaRPr lang="ru-RU" sz="1050" spc="33" dirty="0">
              <a:ea typeface="Trebuchet MS"/>
              <a:cs typeface="Trebuchet MS"/>
            </a:endParaRPr>
          </a:p>
          <a:p>
            <a:pPr marL="266700" marR="152739" indent="-17780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565135" algn="l"/>
              </a:tabLst>
            </a:pPr>
            <a:r>
              <a:rPr lang="ru-RU" sz="1050" dirty="0">
                <a:ea typeface="Trebuchet MS"/>
                <a:cs typeface="Trebuchet MS"/>
              </a:rPr>
              <a:t>сбор и обработка данных необходимых для подготовки и принятия решений по преду­преждению и ликвидации ЧС (происшествий), а также контроля их исполнения;</a:t>
            </a:r>
            <a:endParaRPr lang="ru-RU" sz="1050" spc="33" dirty="0">
              <a:ea typeface="Trebuchet MS"/>
              <a:cs typeface="Trebuchet MS"/>
            </a:endParaRPr>
          </a:p>
          <a:p>
            <a:pPr marL="266700" marR="152739" indent="-17780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548164" algn="l"/>
              </a:tabLst>
            </a:pPr>
            <a:r>
              <a:rPr lang="ru-RU" sz="1050" dirty="0">
                <a:ea typeface="Trebuchet MS"/>
                <a:cs typeface="Trebuchet MS"/>
              </a:rPr>
              <a:t>уточнение и корректировка действий привлеченных дежурно-диспетчерских служб по реагированию на вызовы (сообщения о происшествиях), поступающие по единому номеру «112»;</a:t>
            </a:r>
            <a:endParaRPr lang="ru-RU" sz="1050" spc="33" dirty="0">
              <a:ea typeface="Trebuchet MS"/>
              <a:cs typeface="Trebuchet MS"/>
            </a:endParaRPr>
          </a:p>
          <a:p>
            <a:pPr marL="266700" marR="152739" indent="-17780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565135" algn="l"/>
              </a:tabLst>
            </a:pPr>
            <a:r>
              <a:rPr lang="ru-RU" sz="1050" dirty="0">
                <a:ea typeface="Trebuchet MS"/>
                <a:cs typeface="Trebuchet MS"/>
              </a:rPr>
              <a:t>контроль результатов реагирования на вызовы (сообщения о происшествиях), поступившие по единому номеру «112» с территории муниципального образования.</a:t>
            </a:r>
            <a:endParaRPr lang="ru-RU" sz="1050" spc="33" dirty="0">
              <a:ea typeface="Trebuchet MS"/>
              <a:cs typeface="Trebuchet MS"/>
            </a:endParaRPr>
          </a:p>
          <a:p>
            <a:pPr marL="169710" marR="152739" indent="203652" algn="just"/>
            <a:r>
              <a:rPr lang="ru-RU" sz="1050" b="1" i="1" dirty="0">
                <a:ea typeface="Trebuchet MS"/>
                <a:cs typeface="Trebuchet MS"/>
              </a:rPr>
              <a:t>Ознакомиться с Постановление администра­ции </a:t>
            </a:r>
            <a:r>
              <a:rPr lang="ru-RU" sz="1050" b="1" i="1" dirty="0" smtClean="0">
                <a:ea typeface="Trebuchet MS"/>
                <a:cs typeface="Trebuchet MS"/>
              </a:rPr>
              <a:t>Байкаловского района </a:t>
            </a:r>
            <a:r>
              <a:rPr lang="ru-RU" sz="1050" b="1" i="1" dirty="0">
                <a:ea typeface="Trebuchet MS"/>
                <a:cs typeface="Trebuchet MS"/>
              </a:rPr>
              <a:t>от </a:t>
            </a:r>
            <a:r>
              <a:rPr lang="ru-RU" sz="1050" b="1" i="1" dirty="0" smtClean="0">
                <a:ea typeface="Trebuchet MS"/>
                <a:cs typeface="Trebuchet MS"/>
              </a:rPr>
              <a:t>10.07.2012г</a:t>
            </a:r>
            <a:r>
              <a:rPr lang="ru-RU" sz="1050" b="1" i="1" dirty="0">
                <a:ea typeface="Trebuchet MS"/>
                <a:cs typeface="Trebuchet MS"/>
              </a:rPr>
              <a:t>. № </a:t>
            </a:r>
            <a:r>
              <a:rPr lang="ru-RU" sz="1050" b="1" i="1" dirty="0" smtClean="0">
                <a:ea typeface="Trebuchet MS"/>
                <a:cs typeface="Trebuchet MS"/>
              </a:rPr>
              <a:t>447 </a:t>
            </a:r>
            <a:r>
              <a:rPr lang="ru-RU" sz="1050" b="1" i="1" dirty="0">
                <a:ea typeface="Trebuchet MS"/>
                <a:cs typeface="Trebuchet MS"/>
              </a:rPr>
              <a:t>«О создании Единой дежурно-диспетчерской службы </a:t>
            </a:r>
            <a:r>
              <a:rPr lang="ru-RU" sz="1050" b="1" i="1" dirty="0" smtClean="0">
                <a:ea typeface="Trebuchet MS"/>
                <a:cs typeface="Trebuchet MS"/>
              </a:rPr>
              <a:t>Байкаловского муниципального района</a:t>
            </a:r>
            <a:r>
              <a:rPr lang="ru-RU" sz="1050" b="1" i="1" dirty="0" smtClean="0">
                <a:solidFill>
                  <a:srgbClr val="000000"/>
                </a:solidFill>
                <a:ea typeface="Trebuchet MS"/>
                <a:cs typeface="Trebuchet MS"/>
              </a:rPr>
              <a:t>» </a:t>
            </a:r>
            <a:r>
              <a:rPr lang="ru-RU" sz="1050" b="1" i="1" dirty="0">
                <a:solidFill>
                  <a:srgbClr val="000000"/>
                </a:solidFill>
                <a:ea typeface="Trebuchet MS"/>
                <a:cs typeface="Trebuchet MS"/>
              </a:rPr>
              <a:t>можно на официальном сайте муниципального образования в сети «Интернет» по </a:t>
            </a:r>
            <a:r>
              <a:rPr lang="ru-RU" sz="1050" b="1" i="1" dirty="0" smtClean="0">
                <a:solidFill>
                  <a:srgbClr val="000000"/>
                </a:solidFill>
                <a:ea typeface="Trebuchet MS"/>
                <a:cs typeface="Trebuchet MS"/>
              </a:rPr>
              <a:t>адресу:</a:t>
            </a:r>
            <a:r>
              <a:rPr lang="ru-RU" sz="1050" b="1" i="1" spc="-13" dirty="0">
                <a:ea typeface="Trebuchet MS"/>
                <a:cs typeface="Trebuchet MS"/>
              </a:rPr>
              <a:t> </a:t>
            </a:r>
            <a:r>
              <a:rPr lang="en-US" sz="1050" b="1" i="1" spc="-67" dirty="0" smtClean="0">
                <a:solidFill>
                  <a:srgbClr val="000000"/>
                </a:solidFill>
                <a:ea typeface="Trebuchet MS"/>
                <a:cs typeface="Trebuchet MS"/>
              </a:rPr>
              <a:t>http</a:t>
            </a:r>
            <a:r>
              <a:rPr lang="en-US" sz="1050" b="1" i="1" spc="-67" dirty="0">
                <a:solidFill>
                  <a:srgbClr val="000000"/>
                </a:solidFill>
                <a:ea typeface="Trebuchet MS"/>
                <a:cs typeface="Trebuchet MS"/>
              </a:rPr>
              <a:t>://</a:t>
            </a:r>
            <a:r>
              <a:rPr lang="en-US" sz="1050" b="1" i="1" spc="-67" dirty="0" smtClean="0">
                <a:solidFill>
                  <a:srgbClr val="000000"/>
                </a:solidFill>
                <a:ea typeface="Trebuchet MS"/>
                <a:cs typeface="Trebuchet MS"/>
              </a:rPr>
              <a:t>www.mobmr.ru</a:t>
            </a:r>
            <a:endParaRPr lang="ru-RU" sz="1050" b="1" i="1" spc="-67" dirty="0" smtClean="0">
              <a:solidFill>
                <a:srgbClr val="000000"/>
              </a:solidFill>
              <a:ea typeface="Trebuchet MS"/>
              <a:cs typeface="Trebuchet MS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10849" y="9602884"/>
            <a:ext cx="3239204" cy="338554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63500" marR="63500" algn="just">
              <a:spcAft>
                <a:spcPts val="0"/>
              </a:spcAft>
            </a:pPr>
            <a:r>
              <a:rPr lang="ru-RU" sz="1100" b="1" spc="0" dirty="0">
                <a:solidFill>
                  <a:srgbClr val="FFFFFF"/>
                </a:solidFill>
                <a:effectLst/>
                <a:latin typeface="Segoe UI"/>
                <a:ea typeface="Segoe UI"/>
                <a:cs typeface="Segoe UI"/>
              </a:rPr>
              <a:t>ЭТИ ТЕЛЕФОНЫ ДОЛЖЕН ПОМНИТЬ КАЖДЫЙ ЖИТЕЛЬ</a:t>
            </a:r>
            <a:endParaRPr lang="ru-RU" sz="1100" b="1" spc="15" dirty="0">
              <a:solidFill>
                <a:srgbClr val="FFFFFF"/>
              </a:solidFill>
              <a:effectLst/>
              <a:latin typeface="Segoe UI"/>
              <a:ea typeface="Segoe UI"/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0849" y="9941438"/>
            <a:ext cx="3240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ru-RU" sz="1000" b="1" spc="0" dirty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ТЕЛЕФОНЫ ЭКСТРЕННЫХ (АВАРИЙНО - СПАСАТЕЛЬНЫХ) СЛУЖБ </a:t>
            </a:r>
            <a:r>
              <a:rPr lang="ru-RU" sz="1000" b="1" spc="0" dirty="0" smtClean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БАЙКАЛОВСКОГО </a:t>
            </a:r>
            <a:r>
              <a:rPr lang="ru-RU" sz="1000" b="1" spc="0" dirty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РАЙОНА</a:t>
            </a:r>
            <a:endParaRPr lang="ru-RU" sz="1000" b="1" spc="25" dirty="0">
              <a:effectLst/>
              <a:latin typeface="Trebuchet MS"/>
              <a:ea typeface="Trebuchet MS"/>
              <a:cs typeface="Trebuchet MS"/>
            </a:endParaRPr>
          </a:p>
          <a:p>
            <a:pPr>
              <a:spcAft>
                <a:spcPts val="0"/>
              </a:spcAft>
            </a:pPr>
            <a:r>
              <a:rPr lang="ru-RU" sz="1000" b="1" spc="0" dirty="0" smtClean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(Свердловской </a:t>
            </a:r>
            <a:r>
              <a:rPr lang="ru-RU" sz="1000" b="1" spc="0" dirty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области</a:t>
            </a:r>
            <a:r>
              <a:rPr lang="ru-RU" sz="1000" b="1" spc="0" dirty="0" smtClean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)</a:t>
            </a:r>
            <a:endParaRPr lang="ru-RU" sz="1000" b="1" spc="25" dirty="0">
              <a:effectLst/>
              <a:latin typeface="Trebuchet MS"/>
              <a:ea typeface="Trebuchet MS"/>
              <a:cs typeface="Trebuchet M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783527"/>
              </p:ext>
            </p:extLst>
          </p:nvPr>
        </p:nvGraphicFramePr>
        <p:xfrm>
          <a:off x="944" y="10398904"/>
          <a:ext cx="3234265" cy="2405845"/>
        </p:xfrm>
        <a:graphic>
          <a:graphicData uri="http://schemas.openxmlformats.org/drawingml/2006/table">
            <a:tbl>
              <a:tblPr firstRow="1" firstCol="1" bandRow="1"/>
              <a:tblGrid>
                <a:gridCol w="2136492"/>
                <a:gridCol w="1097773"/>
              </a:tblGrid>
              <a:tr h="3238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Наименование службы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НОМЕР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    ЕДДС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112, </a:t>
                      </a:r>
                      <a:endParaRPr lang="ru-RU" sz="900" b="1" spc="0" dirty="0" smtClean="0">
                        <a:solidFill>
                          <a:srgbClr val="00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8(34362)2-14-12</a:t>
                      </a:r>
                      <a:endParaRPr lang="ru-RU" sz="9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    ДДС </a:t>
                      </a:r>
                      <a:r>
                        <a:rPr lang="ru-RU" sz="900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пожарной охраны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101, </a:t>
                      </a:r>
                      <a:endParaRPr lang="ru-RU" sz="900" b="1" spc="0" dirty="0" smtClean="0">
                        <a:solidFill>
                          <a:srgbClr val="00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8(34362)2-06-34</a:t>
                      </a:r>
                      <a:endParaRPr lang="ru-RU" sz="9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    ДДС </a:t>
                      </a:r>
                      <a:r>
                        <a:rPr lang="ru-RU" sz="900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полиции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102, </a:t>
                      </a:r>
                      <a:endParaRPr lang="ru-RU" sz="900" b="1" spc="0" dirty="0" smtClean="0">
                        <a:solidFill>
                          <a:srgbClr val="00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8(34362)2-02-44</a:t>
                      </a:r>
                      <a:endParaRPr lang="ru-RU" sz="9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6493">
                <a:tc>
                  <a:txBody>
                    <a:bodyPr/>
                    <a:lstStyle/>
                    <a:p>
                      <a:pPr marL="127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ДДС </a:t>
                      </a:r>
                      <a:r>
                        <a:rPr lang="ru-RU" sz="900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скорой медицинской помощи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103, </a:t>
                      </a:r>
                      <a:endParaRPr lang="ru-RU" sz="900" b="1" spc="0" dirty="0" smtClean="0">
                        <a:solidFill>
                          <a:srgbClr val="00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8(34362)2-06-96</a:t>
                      </a:r>
                      <a:endParaRPr lang="ru-RU" sz="900" b="1" spc="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439">
                <a:tc>
                  <a:txBody>
                    <a:bodyPr/>
                    <a:lstStyle/>
                    <a:p>
                      <a:pPr marL="127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ДДС </a:t>
                      </a:r>
                      <a:r>
                        <a:rPr lang="ru-RU" sz="900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аварийной службы газовой сети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104, </a:t>
                      </a:r>
                      <a:endParaRPr lang="ru-RU" sz="900" b="1" spc="0" dirty="0" smtClean="0">
                        <a:solidFill>
                          <a:srgbClr val="000000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8(34362)2-04-72</a:t>
                      </a:r>
                      <a:endParaRPr lang="ru-RU" sz="9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171">
                <a:tc>
                  <a:txBody>
                    <a:bodyPr/>
                    <a:lstStyle/>
                    <a:p>
                      <a:pPr marL="127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ДДС </a:t>
                      </a:r>
                      <a:r>
                        <a:rPr lang="ru-RU" sz="900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службы «Антитеррор»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25" dirty="0" smtClean="0"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8(34355)6-25-34</a:t>
                      </a:r>
                    </a:p>
                    <a:p>
                      <a:pPr marL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25" dirty="0" smtClean="0"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89090108553</a:t>
                      </a:r>
                      <a:endParaRPr lang="ru-RU" sz="900" b="1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289">
                <a:tc>
                  <a:txBody>
                    <a:bodyPr/>
                    <a:lstStyle/>
                    <a:p>
                      <a:pPr marL="127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ЦУКС ГУ МЧС </a:t>
                      </a:r>
                      <a:r>
                        <a:rPr lang="en-US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C</a:t>
                      </a:r>
                      <a:r>
                        <a:rPr lang="ru-RU" sz="900" b="1" spc="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О </a:t>
                      </a:r>
                      <a:r>
                        <a:rPr lang="ru-RU" sz="900" spc="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(реагирование в чрезвычайных ситуациях)</a:t>
                      </a:r>
                      <a:endParaRPr lang="ru-RU" sz="1100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25" dirty="0" smtClean="0">
                          <a:effectLst/>
                          <a:latin typeface="Trebuchet MS"/>
                          <a:ea typeface="Trebuchet MS"/>
                          <a:cs typeface="Trebuchet MS"/>
                        </a:rPr>
                        <a:t>8(343)346-12-70</a:t>
                      </a:r>
                      <a:endParaRPr lang="ru-RU" sz="900" b="1" spc="25" dirty="0"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5359" y="2305118"/>
            <a:ext cx="9598302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lvl="0" algn="ctr"/>
            <a:endParaRPr lang="ru-RU" sz="4000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ПРЕДУПРЕЖДЕНИЕ</a:t>
            </a:r>
            <a:r>
              <a:rPr lang="ru-RU" sz="4000" dirty="0">
                <a:solidFill>
                  <a:prstClr val="black"/>
                </a:solidFill>
              </a:rPr>
              <a:t>, СПАСЕНИЕ, </a:t>
            </a:r>
            <a:r>
              <a:rPr lang="ru-RU" sz="4000" dirty="0" smtClean="0">
                <a:solidFill>
                  <a:prstClr val="black"/>
                </a:solidFill>
              </a:rPr>
              <a:t>ПОМОЩЬ</a:t>
            </a:r>
          </a:p>
        </p:txBody>
      </p:sp>
      <p:pic>
        <p:nvPicPr>
          <p:cNvPr id="2057" name="Picture 9" descr="ÐÐ°ÑÑÐ¸Ð½ÐºÐ¸ Ð¿Ð¾ Ð·Ð°Ð¿ÑÐ¾ÑÑ ÑÐ¼Ð±Ð»ÐµÐ¼Ð° Ð¼ÑÑ ÐºÐ°ÑÑÐ¸Ð½ÐºÐ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840" y="-2000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64096" y="2052444"/>
            <a:ext cx="90457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СЛУЖБЫ РСЧС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235209" y="3628557"/>
            <a:ext cx="3240000" cy="338554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rot="0" vert="horz" wrap="square" lIns="0" tIns="0" rIns="0" bIns="0" anchor="ctr" anchorCtr="0" upright="1">
            <a:spAutoFit/>
          </a:bodyPr>
          <a:lstStyle/>
          <a:p>
            <a:pPr marR="84855" algn="ctr"/>
            <a:r>
              <a:rPr lang="ru-RU" sz="1100" b="1" dirty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ПРОГНОЗИРОВАНИЕ, ПРЕДУПРЕЖДЕНИЕ, </a:t>
            </a:r>
            <a:r>
              <a:rPr lang="ru-RU" sz="1100" b="1" dirty="0" smtClean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ЛИКВИДАЦИЯ </a:t>
            </a:r>
            <a:r>
              <a:rPr lang="ru-RU" sz="1100" b="1" dirty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ЧС И ПРОИСШЕСТВИЙ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-5359" y="3628557"/>
            <a:ext cx="3240000" cy="338554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rot="0" vert="horz" wrap="square" lIns="0" tIns="0" rIns="0" bIns="0" anchor="ctr" anchorCtr="0" upright="1">
            <a:spAutoFit/>
          </a:bodyPr>
          <a:lstStyle/>
          <a:p>
            <a:pPr marR="84855" algn="ctr"/>
            <a:r>
              <a:rPr lang="ru-RU" sz="1100" b="1" dirty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ЭКСТРЕННОЕ РЕАГИРОВАНИЕ НА ЧС И ПРОИСШЕСТВИЯ</a:t>
            </a:r>
            <a:endParaRPr lang="ru-RU" sz="1100" b="1" spc="20" dirty="0">
              <a:solidFill>
                <a:srgbClr val="FFFFFF"/>
              </a:solidFill>
              <a:latin typeface="Segoe UI"/>
              <a:ea typeface="Segoe UI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242103" y="3967111"/>
            <a:ext cx="3240796" cy="9046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127000" marR="127000" indent="139700" algn="ctr">
              <a:spcAft>
                <a:spcPts val="0"/>
              </a:spcAft>
            </a:pPr>
            <a:r>
              <a:rPr lang="ru-RU" sz="1000" b="1" dirty="0">
                <a:ea typeface="Trebuchet MS"/>
                <a:cs typeface="Trebuchet MS"/>
              </a:rPr>
              <a:t>ОПРЕДЕЛЕНИЕ ФАКТОРОВ </a:t>
            </a:r>
            <a:r>
              <a:rPr lang="ru-RU" sz="1000" b="1" dirty="0" smtClean="0">
                <a:ea typeface="Trebuchet MS"/>
                <a:cs typeface="Trebuchet MS"/>
              </a:rPr>
              <a:t>РИСКА</a:t>
            </a:r>
          </a:p>
          <a:p>
            <a:pPr marL="127000" marR="127000" indent="139700" algn="ctr">
              <a:spcAft>
                <a:spcPts val="0"/>
              </a:spcAft>
            </a:pPr>
            <a:endParaRPr lang="ru-RU" sz="800" b="0" i="0" u="none" strike="noStrike" spc="0" dirty="0" smtClean="0">
              <a:effectLst/>
              <a:ea typeface="Trebuchet MS"/>
              <a:cs typeface="Trebuchet MS"/>
            </a:endParaRPr>
          </a:p>
          <a:p>
            <a:pPr marL="127000" marR="127000" indent="139700" algn="just"/>
            <a:r>
              <a:rPr lang="ru-RU" sz="1050" b="0" i="0" u="none" strike="noStrike" spc="0" dirty="0" smtClean="0">
                <a:effectLst/>
                <a:ea typeface="Trebuchet MS"/>
                <a:cs typeface="Trebuchet MS"/>
              </a:rPr>
              <a:t>На </a:t>
            </a: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территории каждого муниципального района существуют факторы риска, связанные:</a:t>
            </a:r>
            <a:endParaRPr lang="ru-RU" sz="1050" spc="25" dirty="0">
              <a:effectLst/>
              <a:ea typeface="Trebuchet MS"/>
              <a:cs typeface="Trebuchet MS"/>
            </a:endParaRPr>
          </a:p>
          <a:p>
            <a:pPr marL="177800" lvl="0" indent="952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с географическим положением;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77800" lvl="0" indent="952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с влиянием природных факторов;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77800" marR="127000" lvl="0" indent="952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с наличием индустриальных узлов и круп­ных производственных предприятий (ПОО);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77800" marR="127000" lvl="0" indent="952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с развитостью социальной, транспортной и коммунальной инфраструктуры;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77800" marR="127000" lvl="0" indent="952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§"/>
              <a:tabLst>
                <a:tab pos="177800" algn="l"/>
              </a:tabLst>
            </a:pP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и другими факторами способствующими возникновению источников риска.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27000" marR="127000" indent="139700" algn="just"/>
            <a:r>
              <a:rPr lang="ru-RU" sz="1050" b="1" spc="0" dirty="0">
                <a:effectLst/>
                <a:ea typeface="Trebuchet MS"/>
                <a:cs typeface="Trebuchet MS"/>
              </a:rPr>
              <a:t>В </a:t>
            </a:r>
            <a:r>
              <a:rPr lang="ru-RU" sz="1050" b="1" spc="0" dirty="0" smtClean="0">
                <a:effectLst/>
                <a:ea typeface="Trebuchet MS"/>
                <a:cs typeface="Trebuchet MS"/>
              </a:rPr>
              <a:t>Байкаловском </a:t>
            </a:r>
            <a:r>
              <a:rPr lang="ru-RU" sz="1050" b="1" spc="0" dirty="0">
                <a:effectLst/>
                <a:ea typeface="Trebuchet MS"/>
                <a:cs typeface="Trebuchet MS"/>
              </a:rPr>
              <a:t>районе определены </a:t>
            </a:r>
            <a:r>
              <a:rPr lang="ru-RU" sz="1050" b="1" spc="0" dirty="0" smtClean="0">
                <a:effectLst/>
                <a:ea typeface="Trebuchet MS"/>
                <a:cs typeface="Trebuchet MS"/>
              </a:rPr>
              <a:t>10 </a:t>
            </a:r>
            <a:r>
              <a:rPr lang="ru-RU" sz="1050" b="1" spc="0" dirty="0">
                <a:effectLst/>
                <a:ea typeface="Trebuchet MS"/>
                <a:cs typeface="Trebuchet MS"/>
              </a:rPr>
              <a:t>факторов риска </a:t>
            </a: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связанные с природными условиями и техногенными процессами жизне­деятельности населения</a:t>
            </a:r>
            <a:r>
              <a:rPr lang="ru-RU" sz="1050" b="0" i="0" u="none" strike="noStrike" spc="0" dirty="0" smtClean="0">
                <a:solidFill>
                  <a:srgbClr val="FF0000"/>
                </a:solidFill>
                <a:effectLst/>
                <a:ea typeface="Trebuchet MS"/>
                <a:cs typeface="Trebuchet MS"/>
              </a:rPr>
              <a:t>.</a:t>
            </a:r>
          </a:p>
          <a:p>
            <a:pPr marL="127000" marR="127000" indent="139700" algn="just"/>
            <a:r>
              <a:rPr lang="ru-RU" sz="1050" b="1" spc="25" dirty="0">
                <a:ea typeface="Trebuchet MS"/>
                <a:cs typeface="Trebuchet MS"/>
              </a:rPr>
              <a:t>Основные цели создания Служб </a:t>
            </a:r>
            <a:r>
              <a:rPr lang="ru-RU" sz="1050" b="1" spc="25" dirty="0" smtClean="0">
                <a:ea typeface="Trebuchet MS"/>
                <a:cs typeface="Trebuchet MS"/>
              </a:rPr>
              <a:t>РСЧС</a:t>
            </a:r>
            <a:endParaRPr lang="ru-RU" sz="1050" b="0" i="0" u="none" strike="noStrike" spc="0" dirty="0" smtClean="0">
              <a:effectLst/>
              <a:ea typeface="Trebuchet MS"/>
              <a:cs typeface="Trebuchet MS"/>
            </a:endParaRPr>
          </a:p>
          <a:p>
            <a:pPr marL="177800" marR="127000" lvl="0" algn="just">
              <a:buClr>
                <a:srgbClr val="000000"/>
              </a:buClr>
              <a:buSzPts val="1000"/>
              <a:tabLst>
                <a:tab pos="266700" algn="l"/>
              </a:tabLst>
            </a:pPr>
            <a:r>
              <a:rPr lang="ru-RU" sz="1050" b="0" i="0" u="none" strike="noStrike" spc="0" dirty="0" smtClean="0">
                <a:effectLst/>
                <a:ea typeface="Trebuchet MS"/>
                <a:cs typeface="Trebuchet MS"/>
              </a:rPr>
              <a:t>1. Решение </a:t>
            </a: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вопросов взаимодействия орга­нов управления, сил и средств муниципально­го звена ТП РСЧС при реагировании на риски возникновения ЧС.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77800" marR="127000" lvl="0" algn="just">
              <a:buClr>
                <a:srgbClr val="000000"/>
              </a:buClr>
              <a:buSzPts val="1000"/>
              <a:tabLst>
                <a:tab pos="266700" algn="l"/>
              </a:tabLst>
            </a:pPr>
            <a:r>
              <a:rPr lang="ru-RU" sz="1050" dirty="0" smtClean="0">
                <a:ea typeface="Trebuchet MS"/>
                <a:cs typeface="Trebuchet MS"/>
              </a:rPr>
              <a:t>2. </a:t>
            </a:r>
            <a:r>
              <a:rPr lang="ru-RU" sz="1050" b="0" i="0" u="none" strike="noStrike" spc="0" dirty="0" smtClean="0">
                <a:effectLst/>
                <a:ea typeface="Trebuchet MS"/>
                <a:cs typeface="Trebuchet MS"/>
              </a:rPr>
              <a:t>Реализация </a:t>
            </a: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в повседневной деятельности, прогнозирования и предупреждения происше­ствий и ЧС (рисков), которые закреплены за соответствующими службами.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77800" marR="127000" lvl="0">
              <a:buClr>
                <a:srgbClr val="000000"/>
              </a:buClr>
              <a:buSzPts val="1000"/>
              <a:tabLst>
                <a:tab pos="266700" algn="l"/>
              </a:tabLst>
            </a:pPr>
            <a:r>
              <a:rPr lang="ru-RU" sz="1050" dirty="0" smtClean="0">
                <a:ea typeface="Trebuchet MS"/>
                <a:cs typeface="Trebuchet MS"/>
              </a:rPr>
              <a:t>3. </a:t>
            </a:r>
            <a:r>
              <a:rPr lang="ru-RU" sz="1050" b="0" i="0" u="none" strike="noStrike" spc="0" dirty="0" smtClean="0">
                <a:effectLst/>
                <a:ea typeface="Trebuchet MS"/>
                <a:cs typeface="Trebuchet MS"/>
              </a:rPr>
              <a:t>Оптимизация </a:t>
            </a: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работы ЕДДС с целью повы­шения гарантированного реагирования на ЧС (происшествия).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77800" marR="127000" lvl="0" algn="just">
              <a:buClr>
                <a:srgbClr val="000000"/>
              </a:buClr>
              <a:buSzPts val="1000"/>
              <a:tabLst>
                <a:tab pos="266700" algn="l"/>
              </a:tabLst>
            </a:pPr>
            <a:r>
              <a:rPr lang="ru-RU" sz="1050" dirty="0" smtClean="0">
                <a:ea typeface="Trebuchet MS"/>
                <a:cs typeface="Trebuchet MS"/>
              </a:rPr>
              <a:t>4. </a:t>
            </a:r>
            <a:r>
              <a:rPr lang="ru-RU" sz="1050" b="0" i="0" u="none" strike="noStrike" spc="0" dirty="0" smtClean="0">
                <a:effectLst/>
                <a:ea typeface="Trebuchet MS"/>
                <a:cs typeface="Trebuchet MS"/>
              </a:rPr>
              <a:t>Определение </a:t>
            </a: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персональной ответствен­ности руководителей органов управления, в полномочия которых входят вопросы преду­преждения и ликвидации ЧС.</a:t>
            </a:r>
            <a:endParaRPr lang="ru-RU" sz="1050" u="none" strike="noStrike" spc="25" dirty="0">
              <a:effectLst/>
              <a:ea typeface="Trebuchet MS"/>
              <a:cs typeface="Trebuchet MS"/>
            </a:endParaRPr>
          </a:p>
          <a:p>
            <a:pPr marL="127000" indent="139700" algn="just">
              <a:tabLst>
                <a:tab pos="2016125" algn="l"/>
              </a:tabLst>
            </a:pPr>
            <a:r>
              <a:rPr lang="ru-RU" sz="1050" b="1" spc="0" dirty="0">
                <a:effectLst/>
                <a:ea typeface="Trebuchet MS"/>
                <a:cs typeface="Trebuchet MS"/>
              </a:rPr>
              <a:t>Служба </a:t>
            </a:r>
            <a:r>
              <a:rPr lang="ru-RU" sz="1050" b="1" spc="0" dirty="0" smtClean="0">
                <a:effectLst/>
                <a:ea typeface="Trebuchet MS"/>
                <a:cs typeface="Trebuchet MS"/>
              </a:rPr>
              <a:t>РСЧС – </a:t>
            </a:r>
            <a:r>
              <a:rPr lang="ru-RU" sz="1050" b="0" i="0" u="none" strike="noStrike" spc="0" dirty="0" smtClean="0">
                <a:effectLst/>
                <a:ea typeface="Trebuchet MS"/>
                <a:cs typeface="Trebuchet MS"/>
              </a:rPr>
              <a:t>это нештатное организационно-техническое </a:t>
            </a:r>
            <a:r>
              <a:rPr lang="ru-RU" sz="1050" b="0" i="0" u="none" strike="noStrike" spc="0" dirty="0">
                <a:effectLst/>
                <a:ea typeface="Trebuchet MS"/>
                <a:cs typeface="Trebuchet MS"/>
              </a:rPr>
              <a:t>объединение органов управления, сил и средств подразде­лений федеральных органов исполнительной власти, органов исполнительной власти субъ­екта РФ, органов местного самоуправления и организаций (независимо от форм собствен­ности), осуществляющих свою деятельность на территории муниципального образования, в компетенцию которых входят вопросы пред­упреждения и ликвидации ЧС.</a:t>
            </a:r>
            <a:endParaRPr lang="ru-RU" sz="1050" spc="25" dirty="0">
              <a:effectLst/>
              <a:ea typeface="Trebuchet MS"/>
              <a:cs typeface="Trebuchet MS"/>
            </a:endParaRPr>
          </a:p>
          <a:p>
            <a:pPr marL="127000" marR="127000" algn="just"/>
            <a:r>
              <a:rPr lang="ru-RU" sz="1050" i="1" spc="0" dirty="0">
                <a:solidFill>
                  <a:srgbClr val="000000"/>
                </a:solidFill>
                <a:effectLst/>
                <a:ea typeface="Trebuchet MS"/>
                <a:cs typeface="Trebuchet MS"/>
              </a:rPr>
              <a:t>Ознакомиться с основными принципами органи­зации деятельности Служб РСЧС можно на офици­альном сайте </a:t>
            </a:r>
            <a:r>
              <a:rPr lang="ru-RU" sz="1050" i="1" spc="0" dirty="0" smtClean="0">
                <a:solidFill>
                  <a:srgbClr val="000000"/>
                </a:solidFill>
                <a:effectLst/>
                <a:ea typeface="Trebuchet MS"/>
                <a:cs typeface="Trebuchet MS"/>
              </a:rPr>
              <a:t>Главного </a:t>
            </a:r>
            <a:r>
              <a:rPr lang="ru-RU" sz="1050" i="1" spc="0" dirty="0">
                <a:solidFill>
                  <a:srgbClr val="000000"/>
                </a:solidFill>
                <a:effectLst/>
                <a:ea typeface="Trebuchet MS"/>
                <a:cs typeface="Trebuchet MS"/>
              </a:rPr>
              <a:t>управления МЧС России по </a:t>
            </a:r>
            <a:r>
              <a:rPr lang="ru-RU" sz="1050" i="1" dirty="0" smtClean="0">
                <a:solidFill>
                  <a:srgbClr val="000000"/>
                </a:solidFill>
                <a:ea typeface="Trebuchet MS"/>
                <a:cs typeface="Trebuchet MS"/>
              </a:rPr>
              <a:t>Свердловс</a:t>
            </a:r>
            <a:r>
              <a:rPr lang="ru-RU" sz="1050" i="1" spc="0" dirty="0" smtClean="0">
                <a:solidFill>
                  <a:srgbClr val="000000"/>
                </a:solidFill>
                <a:effectLst/>
                <a:ea typeface="Trebuchet MS"/>
                <a:cs typeface="Trebuchet MS"/>
              </a:rPr>
              <a:t>кой </a:t>
            </a:r>
            <a:r>
              <a:rPr lang="ru-RU" sz="1050" i="1" spc="0" dirty="0">
                <a:solidFill>
                  <a:srgbClr val="000000"/>
                </a:solidFill>
                <a:effectLst/>
                <a:ea typeface="Trebuchet MS"/>
                <a:cs typeface="Trebuchet MS"/>
              </a:rPr>
              <a:t>области: </a:t>
            </a:r>
            <a:r>
              <a:rPr lang="en-US" sz="1050" b="1" i="0" spc="-50" dirty="0">
                <a:effectLst/>
                <a:ea typeface="Trebuchet MS"/>
                <a:cs typeface="Trebuchet MS"/>
              </a:rPr>
              <a:t>WWW</a:t>
            </a:r>
            <a:r>
              <a:rPr lang="ru-RU" sz="1050" b="1" i="0" spc="-50" dirty="0" smtClean="0">
                <a:effectLst/>
                <a:ea typeface="Trebuchet MS"/>
                <a:cs typeface="Trebuchet MS"/>
              </a:rPr>
              <a:t>.</a:t>
            </a:r>
            <a:r>
              <a:rPr lang="en-US" sz="1050" b="1" i="0" spc="-50" dirty="0" smtClean="0">
                <a:effectLst/>
                <a:ea typeface="Trebuchet MS"/>
                <a:cs typeface="Trebuchet MS"/>
              </a:rPr>
              <a:t>gu@mchs96</a:t>
            </a:r>
            <a:r>
              <a:rPr lang="ru-RU" sz="1050" b="1" i="0" spc="-50" dirty="0" smtClean="0">
                <a:effectLst/>
                <a:ea typeface="Trebuchet MS"/>
                <a:cs typeface="Trebuchet MS"/>
              </a:rPr>
              <a:t>.</a:t>
            </a:r>
            <a:r>
              <a:rPr lang="en-US" sz="1050" b="1" i="0" spc="-50" dirty="0">
                <a:effectLst/>
                <a:ea typeface="Trebuchet MS"/>
                <a:cs typeface="Trebuchet MS"/>
              </a:rPr>
              <a:t>ru</a:t>
            </a:r>
            <a:endParaRPr lang="ru-RU" sz="1050" i="1" spc="-10" dirty="0">
              <a:effectLst/>
              <a:ea typeface="Trebuchet MS"/>
              <a:cs typeface="Trebuchet MS"/>
            </a:endParaRPr>
          </a:p>
          <a:p>
            <a:pPr marL="127000" marR="127000" algn="just"/>
            <a:r>
              <a:rPr lang="ru-RU" sz="1050" i="1" spc="0" dirty="0">
                <a:effectLst/>
                <a:ea typeface="Trebuchet MS"/>
                <a:cs typeface="Trebuchet MS"/>
              </a:rPr>
              <a:t>Ознакомиться с Постановлением администра­ции </a:t>
            </a:r>
            <a:r>
              <a:rPr lang="ru-RU" sz="1050" i="1" spc="0" dirty="0" smtClean="0">
                <a:effectLst/>
                <a:ea typeface="Trebuchet MS"/>
                <a:cs typeface="Trebuchet MS"/>
              </a:rPr>
              <a:t>Байкаловского </a:t>
            </a:r>
            <a:r>
              <a:rPr lang="ru-RU" sz="1050" i="1" spc="0" dirty="0">
                <a:effectLst/>
                <a:ea typeface="Trebuchet MS"/>
                <a:cs typeface="Trebuchet MS"/>
              </a:rPr>
              <a:t>района от </a:t>
            </a:r>
            <a:r>
              <a:rPr lang="ru-RU" sz="1050" i="1" spc="0" dirty="0" smtClean="0">
                <a:effectLst/>
                <a:ea typeface="Trebuchet MS"/>
                <a:cs typeface="Trebuchet MS"/>
              </a:rPr>
              <a:t>01.12.2017г</a:t>
            </a:r>
            <a:r>
              <a:rPr lang="ru-RU" sz="1050" i="1" spc="0" dirty="0">
                <a:effectLst/>
                <a:ea typeface="Trebuchet MS"/>
                <a:cs typeface="Trebuchet MS"/>
              </a:rPr>
              <a:t>. № </a:t>
            </a:r>
            <a:r>
              <a:rPr lang="ru-RU" sz="1050" i="1" spc="0" dirty="0" smtClean="0">
                <a:effectLst/>
                <a:ea typeface="Trebuchet MS"/>
                <a:cs typeface="Trebuchet MS"/>
              </a:rPr>
              <a:t>480 </a:t>
            </a:r>
            <a:r>
              <a:rPr lang="ru-RU" sz="1050" i="1" spc="0" dirty="0">
                <a:effectLst/>
                <a:ea typeface="Trebuchet MS"/>
                <a:cs typeface="Trebuchet MS"/>
              </a:rPr>
              <a:t>«О функционировании муниципального звена </a:t>
            </a:r>
            <a:r>
              <a:rPr lang="ru-RU" sz="1050" i="1" spc="0" dirty="0" smtClean="0">
                <a:effectLst/>
                <a:ea typeface="Trebuchet MS"/>
                <a:cs typeface="Trebuchet MS"/>
              </a:rPr>
              <a:t>Байкаловского </a:t>
            </a:r>
            <a:r>
              <a:rPr lang="ru-RU" sz="1050" i="1" spc="0" dirty="0">
                <a:effectLst/>
                <a:ea typeface="Trebuchet MS"/>
                <a:cs typeface="Trebuchet MS"/>
              </a:rPr>
              <a:t>района территориальной подсисте­мы единой государственной системы предупре­ждения и ликвидации чрезвычайных ситуаций </a:t>
            </a:r>
            <a:r>
              <a:rPr lang="ru-RU" sz="1050" i="1" spc="0" dirty="0" smtClean="0">
                <a:effectLst/>
                <a:ea typeface="Trebuchet MS"/>
                <a:cs typeface="Trebuchet MS"/>
              </a:rPr>
              <a:t>Свердловской области</a:t>
            </a:r>
            <a:r>
              <a:rPr lang="ru-RU" sz="1050" i="1" spc="0" dirty="0">
                <a:effectLst/>
                <a:ea typeface="Trebuchet MS"/>
                <a:cs typeface="Trebuchet MS"/>
              </a:rPr>
              <a:t>» можно на официальном сайте муниципального образования в сети «Интернет» по адресу</a:t>
            </a:r>
            <a:r>
              <a:rPr lang="ru-RU" sz="1050" i="1" spc="0" dirty="0" smtClean="0">
                <a:effectLst/>
                <a:ea typeface="Trebuchet MS"/>
                <a:cs typeface="Trebuchet MS"/>
              </a:rPr>
              <a:t>:</a:t>
            </a:r>
            <a:r>
              <a:rPr lang="en-US" sz="1050" i="1" spc="-67" dirty="0">
                <a:ea typeface="Trebuchet MS"/>
                <a:cs typeface="Trebuchet MS"/>
              </a:rPr>
              <a:t> http://www.mobmr.ru</a:t>
            </a:r>
            <a:r>
              <a:rPr lang="ru-RU" sz="1050" i="1" spc="0" dirty="0" smtClean="0">
                <a:effectLst/>
                <a:ea typeface="Trebuchet MS"/>
                <a:cs typeface="Trebuchet MS"/>
              </a:rPr>
              <a:t> </a:t>
            </a:r>
            <a:endParaRPr lang="ru-RU" sz="1050" i="1" spc="-10" dirty="0">
              <a:effectLst/>
              <a:ea typeface="Trebuchet MS"/>
              <a:cs typeface="Trebuchet MS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55575" y="4299180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398038" y="4168552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472069" y="3628557"/>
            <a:ext cx="3120874" cy="33855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rot="0" vert="horz" wrap="square" lIns="0" tIns="0" rIns="0" bIns="0" anchor="ctr" anchorCtr="0" upright="1">
            <a:spAutoFit/>
          </a:bodyPr>
          <a:lstStyle/>
          <a:p>
            <a:pPr marR="84855" algn="ctr"/>
            <a:r>
              <a:rPr lang="ru-RU" sz="1100" b="1" dirty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ЗАКРЕПЛЕНИЕ СЛУЖБ РСЧС ЗА </a:t>
            </a:r>
            <a:r>
              <a:rPr lang="ru-RU" sz="1100" b="1" dirty="0" smtClean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РУКОВОДИТЕЛЯМИ </a:t>
            </a:r>
            <a:r>
              <a:rPr lang="ru-RU" sz="1100" b="1" dirty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АДМИНИСТРАЦИИ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0129"/>
              </p:ext>
            </p:extLst>
          </p:nvPr>
        </p:nvGraphicFramePr>
        <p:xfrm>
          <a:off x="6490779" y="3965120"/>
          <a:ext cx="3110043" cy="6416040"/>
        </p:xfrm>
        <a:graphic>
          <a:graphicData uri="http://schemas.openxmlformats.org/drawingml/2006/table">
            <a:tbl>
              <a:tblPr/>
              <a:tblGrid>
                <a:gridCol w="333925"/>
                <a:gridCol w="1739437"/>
                <a:gridCol w="1036681"/>
              </a:tblGrid>
              <a:tr h="518160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700" b="1" dirty="0" smtClean="0"/>
                        <a:t>№ п/п</a:t>
                      </a:r>
                      <a:endParaRPr lang="ru-RU" sz="700" b="1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/>
                        <a:t>Наименование службы РСЧС</a:t>
                      </a:r>
                      <a:endParaRPr lang="ru-RU" sz="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/>
                        <a:t>Должностные лица администрации ответственные за работу служб РСЧС</a:t>
                      </a:r>
                      <a:endParaRPr lang="ru-RU" sz="700" b="1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защиты и ликвидации ЧС на транспорте 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900" dirty="0" smtClean="0"/>
                        <a:t>Заместитель главы Администрации МО Байкаловский муниципальный район по местному хозяйству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предупреждения и тушения пожаров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защиты и ликвидации ЧС на объектах жилищно-коммунального хозяйства, энергетики и газоснабжения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по предупреждению и ликвидации ЧС на объектах  строительства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охраны лесов от пожаров и защиты от вредителей и болезней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indent="0"/>
                      <a:r>
                        <a:rPr lang="ru-RU" sz="900" dirty="0" smtClean="0"/>
                        <a:t>Заместитель главы Администрации МО Байкаловский муниципальный район по социально-экономическим вопросам</a:t>
                      </a:r>
                    </a:p>
                    <a:p>
                      <a:pPr marL="0" indent="0"/>
                      <a:endParaRPr lang="ru-RU" sz="900" dirty="0" smtClean="0"/>
                    </a:p>
                    <a:p>
                      <a:pPr marL="0" indent="0"/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медицинской помощи и противоэпидемиологических мероприятий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защиты агропромышленного комплекса, животных и растений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по охране окружающей среды, радиационной и химической защиты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эвакуации и обеспечения функционирования ПВР 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информирования и оповещения населения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по оценке ущерба от ЧС и оказания социальной помощи населению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/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12</a:t>
                      </a:r>
                      <a:endParaRPr lang="ru-RU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Служба охраны общественного порядка и безопасности дорожного движения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4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467078" y="10403103"/>
            <a:ext cx="3118302" cy="2616101"/>
          </a:xfrm>
          <a:prstGeom prst="rect">
            <a:avLst/>
          </a:prstGeom>
          <a:solidFill>
            <a:srgbClr val="CCF4AE"/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63500" marR="101600" indent="152400" algn="just">
              <a:lnSpc>
                <a:spcPts val="1390"/>
              </a:lnSpc>
              <a:spcAft>
                <a:spcPts val="0"/>
              </a:spcAft>
            </a:pPr>
            <a:endParaRPr lang="ru-RU" sz="1000" b="0" i="0" u="none" strike="noStrike" spc="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63500" marR="101600" indent="152400" algn="just">
              <a:spcAft>
                <a:spcPts val="0"/>
              </a:spcAft>
            </a:pPr>
            <a:endParaRPr lang="ru-RU" sz="1000" b="0" i="0" u="none" strike="noStrike" spc="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63500" marR="101600" indent="152400" algn="just">
              <a:spcAft>
                <a:spcPts val="0"/>
              </a:spcAft>
            </a:pPr>
            <a:r>
              <a:rPr lang="ru-RU" sz="1000" b="0" i="0" u="none" strike="noStrike" spc="0" dirty="0" smtClean="0">
                <a:effectLst/>
                <a:latin typeface="Trebuchet MS"/>
                <a:ea typeface="Trebuchet MS"/>
                <a:cs typeface="Trebuchet MS"/>
              </a:rPr>
              <a:t>По всем вопросам не надлежащего исполне­ния законодательства Российской Федерации, нормативно-правовых актов Свердловской области и Байкаловского района в вопросах профилактики, предупреждения, спасения и оказания помощи при возникновении чрезвы­чайных ситуаций и происшествий просим обращаться</a:t>
            </a:r>
            <a:r>
              <a:rPr lang="ru-RU" sz="1000" b="0" i="0" u="none" strike="noStrike" spc="0" dirty="0" smtClean="0">
                <a:effectLst/>
                <a:latin typeface="Trebuchet MS"/>
                <a:ea typeface="Trebuchet MS"/>
                <a:cs typeface="Trebuchet MS"/>
              </a:rPr>
              <a:t>: </a:t>
            </a:r>
          </a:p>
          <a:p>
            <a:pPr marL="63500" marR="101600" indent="152400" algn="just">
              <a:spcAft>
                <a:spcPts val="0"/>
              </a:spcAft>
            </a:pPr>
            <a:r>
              <a:rPr lang="ru-RU" sz="1000" b="1" i="0" u="sng" strike="noStrike" spc="0" dirty="0" smtClean="0">
                <a:effectLst/>
                <a:latin typeface="Trebuchet MS"/>
                <a:ea typeface="Trebuchet MS"/>
                <a:cs typeface="Trebuchet MS"/>
              </a:rPr>
              <a:t>в Администрацию МО Байкаловский муниципальный </a:t>
            </a:r>
            <a:r>
              <a:rPr lang="ru-RU" sz="1000" b="1" i="0" u="sng" strike="noStrike" spc="0" smtClean="0">
                <a:effectLst/>
                <a:latin typeface="Trebuchet MS"/>
                <a:ea typeface="Trebuchet MS"/>
                <a:cs typeface="Trebuchet MS"/>
              </a:rPr>
              <a:t>район  </a:t>
            </a:r>
            <a:r>
              <a:rPr lang="ru-RU" sz="1000" b="1" i="0" u="sng" strike="noStrike" spc="0" dirty="0" smtClean="0">
                <a:effectLst/>
                <a:latin typeface="Trebuchet MS"/>
                <a:ea typeface="Trebuchet MS"/>
                <a:cs typeface="Trebuchet MS"/>
              </a:rPr>
              <a:t>тел. (34362)20-151</a:t>
            </a:r>
            <a:endParaRPr lang="ru-RU" sz="1000" b="1" u="sng" spc="25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63500">
              <a:lnSpc>
                <a:spcPts val="1390"/>
              </a:lnSpc>
              <a:spcAft>
                <a:spcPts val="0"/>
              </a:spcAft>
            </a:pPr>
            <a:r>
              <a:rPr lang="ru-RU" sz="1000" b="1" u="sng" spc="0" dirty="0" smtClean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    в </a:t>
            </a:r>
            <a:r>
              <a:rPr lang="ru-RU" sz="1000" b="1" u="sng" spc="0" dirty="0" smtClean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отдел ГО и ЧС </a:t>
            </a:r>
            <a:r>
              <a:rPr lang="ru-RU" sz="1000" b="1" u="sng" spc="0" dirty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администрации </a:t>
            </a:r>
            <a:r>
              <a:rPr lang="ru-RU" sz="1000" b="1" u="sng" spc="0" dirty="0" smtClean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МО Байкаловский муниципальный  район</a:t>
            </a:r>
            <a:r>
              <a:rPr lang="ru-RU" sz="1000" b="1" u="sng" spc="5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</a:rPr>
              <a:t> </a:t>
            </a:r>
          </a:p>
          <a:p>
            <a:pPr marL="63500">
              <a:lnSpc>
                <a:spcPts val="1390"/>
              </a:lnSpc>
              <a:spcAft>
                <a:spcPts val="0"/>
              </a:spcAft>
            </a:pPr>
            <a:r>
              <a:rPr lang="ru-RU" sz="1000" b="1" spc="0" dirty="0" smtClean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тел</a:t>
            </a:r>
            <a:r>
              <a:rPr lang="ru-RU" sz="1000" b="1" spc="0" dirty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.: </a:t>
            </a:r>
            <a:r>
              <a:rPr lang="ru-RU" sz="1000" b="1" spc="0" dirty="0" smtClean="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</a:rPr>
              <a:t>(34362) 2-06-85.</a:t>
            </a:r>
            <a:endParaRPr lang="ru-RU" sz="1000" b="1" spc="-5" dirty="0" smtClean="0">
              <a:solidFill>
                <a:srgbClr val="000000"/>
              </a:solidFill>
              <a:effectLst/>
              <a:latin typeface="Trebuchet MS"/>
              <a:ea typeface="Trebuchet MS"/>
              <a:cs typeface="Trebuchet MS"/>
            </a:endParaRPr>
          </a:p>
          <a:p>
            <a:pPr marL="63500">
              <a:lnSpc>
                <a:spcPts val="1600"/>
              </a:lnSpc>
              <a:spcAft>
                <a:spcPts val="0"/>
              </a:spcAft>
            </a:pPr>
            <a:endParaRPr lang="ru-RU" sz="1600" b="1" spc="-5" dirty="0">
              <a:solidFill>
                <a:srgbClr val="FFFFFF"/>
              </a:solidFill>
              <a:effectLst/>
              <a:latin typeface="Trebuchet MS"/>
              <a:ea typeface="Trebuchet MS"/>
              <a:cs typeface="Trebuchet MS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6482899" y="10403103"/>
            <a:ext cx="3130855" cy="218008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63500" marR="63500" algn="ctr">
              <a:lnSpc>
                <a:spcPts val="168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УВАЖАЕМЫЕ </a:t>
            </a:r>
            <a:r>
              <a:rPr lang="ru-RU" sz="1100" b="1" dirty="0" smtClean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  СОГРАЖДАНЕ</a:t>
            </a:r>
            <a:r>
              <a:rPr lang="ru-RU" sz="1100" b="1" dirty="0">
                <a:solidFill>
                  <a:srgbClr val="FFFFFF"/>
                </a:solidFill>
                <a:latin typeface="Segoe UI"/>
                <a:ea typeface="Segoe UI"/>
                <a:cs typeface="Segoe UI"/>
              </a:rPr>
              <a:t>!</a:t>
            </a:r>
            <a:endParaRPr lang="ru-RU" sz="1100" b="1" spc="15" dirty="0">
              <a:solidFill>
                <a:srgbClr val="FFFFFF"/>
              </a:solidFill>
              <a:effectLst/>
              <a:latin typeface="Segoe UI"/>
              <a:ea typeface="Segoe UI"/>
            </a:endParaRPr>
          </a:p>
        </p:txBody>
      </p:sp>
      <p:sp>
        <p:nvSpPr>
          <p:cNvPr id="30" name="AutoShape 11" descr="ÐÐ°ÑÑÐ¸Ð½ÐºÐ¸ Ð¿Ð¾ Ð·Ð°Ð¿ÑÐ¾ÑÑ ÑÐ»Ð°Ð³ ÑÐ¾ÑÑÐ¸Ð¸ ÐºÐ°ÑÑÐ¸Ð½ÐºÐ¸"/>
          <p:cNvSpPr>
            <a:spLocks noChangeAspect="1" noChangeArrowheads="1"/>
          </p:cNvSpPr>
          <p:nvPr/>
        </p:nvSpPr>
        <p:spPr bwMode="auto">
          <a:xfrm>
            <a:off x="155575" y="-136524"/>
            <a:ext cx="300038" cy="30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3" name="Picture 15" descr="ÐÐ¾ÑÐ¾Ð¶ÐµÐµ Ð¸Ð·Ð¾Ð±ÑÐ°Ð¶ÐµÐ½Ð¸Ðµ"/>
          <p:cNvPicPr preferRelativeResize="0">
            <a:picLocks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27845" r="11054" b="25190"/>
          <a:stretch/>
        </p:blipFill>
        <p:spPr bwMode="auto">
          <a:xfrm>
            <a:off x="-16026" y="0"/>
            <a:ext cx="2775131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7" t="12507" r="26345" b="14107"/>
          <a:stretch/>
        </p:blipFill>
        <p:spPr bwMode="auto">
          <a:xfrm>
            <a:off x="6208534" y="86635"/>
            <a:ext cx="527070" cy="936000"/>
          </a:xfrm>
          <a:prstGeom prst="rect">
            <a:avLst/>
          </a:prstGeom>
          <a:solidFill>
            <a:schemeClr val="accent2">
              <a:lumMod val="20000"/>
              <a:lumOff val="80000"/>
              <a:alpha val="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851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766</Words>
  <Application>Microsoft Office PowerPoint</Application>
  <PresentationFormat>A3 (297x420 мм)</PresentationFormat>
  <Paragraphs>95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Диспетчер</dc:creator>
  <cp:lastModifiedBy>User</cp:lastModifiedBy>
  <cp:revision>46</cp:revision>
  <cp:lastPrinted>2018-06-09T03:43:15Z</cp:lastPrinted>
  <dcterms:created xsi:type="dcterms:W3CDTF">2018-06-07T08:25:01Z</dcterms:created>
  <dcterms:modified xsi:type="dcterms:W3CDTF">2018-06-09T03:43:29Z</dcterms:modified>
</cp:coreProperties>
</file>