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0" r:id="rId1"/>
    <p:sldMasterId id="2147483967" r:id="rId2"/>
  </p:sldMasterIdLst>
  <p:notesMasterIdLst>
    <p:notesMasterId r:id="rId9"/>
  </p:notesMasterIdLst>
  <p:sldIdLst>
    <p:sldId id="261" r:id="rId3"/>
    <p:sldId id="256" r:id="rId4"/>
    <p:sldId id="257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Сведения о служащих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штатная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Лист1!$A$2:$A$4</c:f>
              <c:strCache>
                <c:ptCount val="2"/>
                <c:pt idx="0">
                  <c:v>общая численность муниципальных служащих</c:v>
                </c:pt>
                <c:pt idx="1">
                  <c:v>Общая численность служащих, подающих сведения о своих доходах, имуществе, обязательствах имущественного характера, а также доходах, имуществе, обязательствах имущественного характера супруги (супруга), а также несовершеннолетних детей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53</c:v>
                </c:pt>
                <c:pt idx="1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D4-44C1-9792-CFDC0DC0EFC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Лист1!$A$2:$A$4</c:f>
              <c:strCache>
                <c:ptCount val="2"/>
                <c:pt idx="0">
                  <c:v>общая численность муниципальных служащих</c:v>
                </c:pt>
                <c:pt idx="1">
                  <c:v>Общая численность служащих, подающих сведения о своих доходах, имуществе, обязательствах имущественного характера, а также доходах, имуществе, обязательствах имущественного характера супруги (супруга), а также несовершеннолетних детей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50</c:v>
                </c:pt>
                <c:pt idx="1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1D4-44C1-9792-CFDC0DC0EF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36461568"/>
        <c:axId val="136458616"/>
      </c:barChart>
      <c:catAx>
        <c:axId val="1364615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6458616"/>
        <c:crosses val="autoZero"/>
        <c:auto val="1"/>
        <c:lblAlgn val="ctr"/>
        <c:lblOffset val="100"/>
        <c:noMultiLvlLbl val="0"/>
      </c:catAx>
      <c:valAx>
        <c:axId val="1364586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64615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1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Численность </a:t>
            </a:r>
            <a:r>
              <a:rPr lang="ru-RU" dirty="0" smtClean="0"/>
              <a:t>ответственных лиц по </a:t>
            </a:r>
            <a:r>
              <a:rPr lang="ru-RU" dirty="0"/>
              <a:t>профилактике коррупционных и иных правонарушений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1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Численность подразделений (должностных лиц) по профилактике коррупционных и иных правонарушений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658F-4376-82E1-3F6E44F2C0A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658F-4376-82E1-3F6E44F2C0A4}"/>
              </c:ext>
            </c:extLst>
          </c:dPt>
          <c:cat>
            <c:strRef>
              <c:f>Лист1!$A$2:$A$3</c:f>
              <c:strCache>
                <c:ptCount val="2"/>
                <c:pt idx="0">
                  <c:v>штатная</c:v>
                </c:pt>
                <c:pt idx="1">
                  <c:v>факт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01-426F-9DC0-9C76E49448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81A4FA-F962-4C09-BEFB-B58798DF2E25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6238AC-D3E4-450F-8135-991995C855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637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9265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4249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902559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98489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767698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75666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42718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01553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90960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27648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2608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8891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73214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8308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49204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036355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660891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116096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959568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501162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8384100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3327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90193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7721053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211660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255412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0362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5455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6652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221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9353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9646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456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slideLayout" Target="../slideLayouts/slideLayout33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D1DB0-FDC9-4844-B74D-20E24E660087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9394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  <p:sldLayoutId id="2147483812" r:id="rId12"/>
    <p:sldLayoutId id="2147483813" r:id="rId13"/>
    <p:sldLayoutId id="2147483814" r:id="rId14"/>
    <p:sldLayoutId id="2147483815" r:id="rId15"/>
    <p:sldLayoutId id="214748381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D3D1DB0-FDC9-4844-B74D-20E24E660087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37364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68" r:id="rId1"/>
    <p:sldLayoutId id="2147483969" r:id="rId2"/>
    <p:sldLayoutId id="2147483970" r:id="rId3"/>
    <p:sldLayoutId id="2147483971" r:id="rId4"/>
    <p:sldLayoutId id="2147483972" r:id="rId5"/>
    <p:sldLayoutId id="2147483973" r:id="rId6"/>
    <p:sldLayoutId id="2147483974" r:id="rId7"/>
    <p:sldLayoutId id="2147483975" r:id="rId8"/>
    <p:sldLayoutId id="2147483976" r:id="rId9"/>
    <p:sldLayoutId id="2147483977" r:id="rId10"/>
    <p:sldLayoutId id="2147483978" r:id="rId11"/>
    <p:sldLayoutId id="2147483979" r:id="rId12"/>
    <p:sldLayoutId id="2147483980" r:id="rId13"/>
    <p:sldLayoutId id="2147483981" r:id="rId14"/>
    <p:sldLayoutId id="2147483982" r:id="rId15"/>
    <p:sldLayoutId id="2147483983" r:id="rId16"/>
    <p:sldLayoutId id="214748398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1" y="781050"/>
            <a:ext cx="9391650" cy="4029075"/>
          </a:xfrm>
        </p:spPr>
        <p:txBody>
          <a:bodyPr/>
          <a:lstStyle/>
          <a:p>
            <a:pPr algn="ctr"/>
            <a:r>
              <a:rPr lang="ru-RU" sz="4000" i="1" dirty="0" smtClean="0"/>
              <a:t>Отчет </a:t>
            </a:r>
            <a:br>
              <a:rPr lang="ru-RU" sz="4000" i="1" dirty="0" smtClean="0"/>
            </a:br>
            <a:r>
              <a:rPr lang="ru-RU" sz="4000" i="1" dirty="0" smtClean="0"/>
              <a:t>об исполнении плана мероприятий по противодействию коррупции</a:t>
            </a:r>
            <a:br>
              <a:rPr lang="ru-RU" sz="4000" i="1" dirty="0" smtClean="0"/>
            </a:br>
            <a:r>
              <a:rPr lang="ru-RU" sz="4000" i="1" dirty="0" smtClean="0"/>
              <a:t>Администрация МО Байкаловский муниципальный район за </a:t>
            </a:r>
            <a:r>
              <a:rPr lang="ru-RU" sz="4000" i="1" dirty="0" smtClean="0"/>
              <a:t>2020 </a:t>
            </a:r>
            <a:r>
              <a:rPr lang="ru-RU" sz="4000" i="1" dirty="0" smtClean="0"/>
              <a:t>год</a:t>
            </a:r>
            <a:endParaRPr lang="ru-RU" sz="4000" i="1" dirty="0"/>
          </a:p>
        </p:txBody>
      </p:sp>
    </p:spTree>
    <p:extLst>
      <p:ext uri="{BB962C8B-B14F-4D97-AF65-F5344CB8AC3E}">
        <p14:creationId xmlns:p14="http://schemas.microsoft.com/office/powerpoint/2010/main" val="251916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41831"/>
            <a:ext cx="8048625" cy="596369"/>
          </a:xfrm>
        </p:spPr>
        <p:txBody>
          <a:bodyPr>
            <a:normAutofit fontScale="90000"/>
          </a:bodyPr>
          <a:lstStyle/>
          <a:p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Общие сведения</a:t>
            </a:r>
            <a:endParaRPr lang="ru-RU" sz="3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AutoShape 2"/>
          <p:cNvSpPr>
            <a:spLocks noGrp="1" noChangeAspect="1" noChangeArrowheads="1"/>
          </p:cNvSpPr>
          <p:nvPr>
            <p:ph type="subTitle" idx="1"/>
          </p:nvPr>
        </p:nvSpPr>
        <p:spPr bwMode="auto">
          <a:xfrm>
            <a:off x="7419973" y="4162425"/>
            <a:ext cx="3905251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ru-RU" b="1" i="1" dirty="0" smtClean="0"/>
              <a:t>Принято на службу за </a:t>
            </a:r>
            <a:r>
              <a:rPr lang="ru-RU" b="1" i="1" dirty="0" smtClean="0"/>
              <a:t>2020 </a:t>
            </a:r>
            <a:r>
              <a:rPr lang="ru-RU" b="1" i="1" dirty="0" smtClean="0"/>
              <a:t>год – </a:t>
            </a:r>
            <a:r>
              <a:rPr lang="ru-RU" b="1" i="1" dirty="0" smtClean="0"/>
              <a:t>5 </a:t>
            </a:r>
            <a:r>
              <a:rPr lang="ru-RU" b="1" i="1" dirty="0" smtClean="0"/>
              <a:t>муниципальных служащих</a:t>
            </a:r>
            <a:endParaRPr lang="ru-RU" b="1" i="1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459733499"/>
              </p:ext>
            </p:extLst>
          </p:nvPr>
        </p:nvGraphicFramePr>
        <p:xfrm>
          <a:off x="409575" y="1343024"/>
          <a:ext cx="7200900" cy="5133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3849" y="1095375"/>
            <a:ext cx="3609975" cy="258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884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71625" y="228601"/>
            <a:ext cx="9209087" cy="704849"/>
          </a:xfrm>
        </p:spPr>
        <p:txBody>
          <a:bodyPr>
            <a:normAutofit/>
          </a:bodyPr>
          <a:lstStyle/>
          <a:p>
            <a:pPr algn="ctr"/>
            <a:r>
              <a:rPr lang="ru-RU" sz="1800" b="1" i="1" dirty="0" smtClean="0"/>
              <a:t>Сведения о количестве лиц, ответственных за профилактику коррупционных и иных правонарушений</a:t>
            </a:r>
            <a:endParaRPr lang="ru-RU" sz="18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29450" y="1857376"/>
            <a:ext cx="4227512" cy="1152524"/>
          </a:xfrm>
        </p:spPr>
        <p:txBody>
          <a:bodyPr>
            <a:normAutofit/>
          </a:bodyPr>
          <a:lstStyle/>
          <a:p>
            <a:pPr algn="ctr"/>
            <a:r>
              <a:rPr lang="ru-RU" i="1" dirty="0"/>
              <a:t>Количество лиц с опытом работы в данной сфере свыше 3-х лет - 1</a:t>
            </a:r>
          </a:p>
          <a:p>
            <a:endParaRPr lang="ru-RU" dirty="0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746911185"/>
              </p:ext>
            </p:extLst>
          </p:nvPr>
        </p:nvGraphicFramePr>
        <p:xfrm>
          <a:off x="1866900" y="1390650"/>
          <a:ext cx="4629150" cy="45130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1336" y="4044762"/>
            <a:ext cx="3810001" cy="235419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2723210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92398" y="114301"/>
            <a:ext cx="6815669" cy="923924"/>
          </a:xfrm>
        </p:spPr>
        <p:txBody>
          <a:bodyPr>
            <a:noAutofit/>
          </a:bodyPr>
          <a:lstStyle/>
          <a:p>
            <a:pPr algn="ctr"/>
            <a:r>
              <a:rPr lang="ru-RU" sz="1200" b="1" i="1" dirty="0" smtClean="0">
                <a:solidFill>
                  <a:schemeClr val="dk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Отчет </a:t>
            </a:r>
            <a:br>
              <a:rPr lang="ru-RU" sz="1200" b="1" i="1" dirty="0" smtClean="0">
                <a:solidFill>
                  <a:schemeClr val="dk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1200" b="1" i="1" dirty="0" smtClean="0">
                <a:solidFill>
                  <a:schemeClr val="dk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об исполнении плана мероприятий по противодействию коррупции</a:t>
            </a:r>
            <a:br>
              <a:rPr lang="ru-RU" sz="1200" b="1" i="1" dirty="0" smtClean="0">
                <a:solidFill>
                  <a:schemeClr val="dk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1200" b="1" i="1" dirty="0" smtClean="0">
                <a:solidFill>
                  <a:schemeClr val="dk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Администрация МО Байкаловский муниципальный район</a:t>
            </a:r>
            <a:br>
              <a:rPr lang="ru-RU" sz="1200" b="1" i="1" dirty="0" smtClean="0">
                <a:solidFill>
                  <a:schemeClr val="dk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1200" b="1" i="1" dirty="0" smtClean="0">
                <a:solidFill>
                  <a:schemeClr val="dk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 </a:t>
            </a:r>
            <a:r>
              <a:rPr lang="ru-RU" sz="1200" b="1" i="1" dirty="0" smtClean="0">
                <a:solidFill>
                  <a:schemeClr val="dk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2020 </a:t>
            </a:r>
            <a:r>
              <a:rPr lang="ru-RU" sz="1200" b="1" i="1" dirty="0" smtClean="0">
                <a:solidFill>
                  <a:schemeClr val="dk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год</a:t>
            </a:r>
            <a:endParaRPr lang="ru-RU" sz="1200" b="1" i="1" dirty="0">
              <a:solidFill>
                <a:schemeClr val="dk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92398" y="1609724"/>
            <a:ext cx="6815669" cy="3648075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endParaRPr lang="ru-RU" sz="14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ru-RU" sz="14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6667169"/>
              </p:ext>
            </p:extLst>
          </p:nvPr>
        </p:nvGraphicFramePr>
        <p:xfrm>
          <a:off x="238898" y="1112109"/>
          <a:ext cx="11810228" cy="523154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271220">
                  <a:extLst>
                    <a:ext uri="{9D8B030D-6E8A-4147-A177-3AD203B41FA5}">
                      <a16:colId xmlns:a16="http://schemas.microsoft.com/office/drawing/2014/main" val="1224840707"/>
                    </a:ext>
                  </a:extLst>
                </a:gridCol>
                <a:gridCol w="1728165">
                  <a:extLst>
                    <a:ext uri="{9D8B030D-6E8A-4147-A177-3AD203B41FA5}">
                      <a16:colId xmlns:a16="http://schemas.microsoft.com/office/drawing/2014/main" val="2025159374"/>
                    </a:ext>
                  </a:extLst>
                </a:gridCol>
                <a:gridCol w="2914529">
                  <a:extLst>
                    <a:ext uri="{9D8B030D-6E8A-4147-A177-3AD203B41FA5}">
                      <a16:colId xmlns:a16="http://schemas.microsoft.com/office/drawing/2014/main" val="4081616977"/>
                    </a:ext>
                  </a:extLst>
                </a:gridCol>
                <a:gridCol w="1896314">
                  <a:extLst>
                    <a:ext uri="{9D8B030D-6E8A-4147-A177-3AD203B41FA5}">
                      <a16:colId xmlns:a16="http://schemas.microsoft.com/office/drawing/2014/main" val="2226908828"/>
                    </a:ext>
                  </a:extLst>
                </a:gridCol>
              </a:tblGrid>
              <a:tr h="614030"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мероприятия Плана</a:t>
                      </a:r>
                      <a:endParaRPr lang="ru-RU" sz="105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Установленный срок исполнения мероприятия Плана</a:t>
                      </a:r>
                      <a:endParaRPr lang="ru-RU" sz="105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Информация </a:t>
                      </a:r>
                      <a:br>
                        <a:rPr lang="ru-RU" sz="105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5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 реализации мероприятия (проведенная работа)</a:t>
                      </a:r>
                      <a:endParaRPr lang="ru-RU" sz="105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результатов выполнения мероприятия (результат) </a:t>
                      </a:r>
                      <a:endParaRPr lang="ru-RU" sz="105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4940251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effectLst/>
                        </a:rPr>
                        <a:t>Проведение антикоррупционной экспертизы  проектов нормативных правовых актов муниципального образования Байкаловский муниципальный район, действующих нормативных правовых актов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effectLst/>
                        </a:rPr>
                        <a:t>В течение года 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effectLst/>
                        </a:rPr>
                        <a:t>За </a:t>
                      </a:r>
                      <a:r>
                        <a:rPr lang="ru-RU" sz="1050" kern="1200" dirty="0" smtClean="0">
                          <a:effectLst/>
                        </a:rPr>
                        <a:t>2020 </a:t>
                      </a:r>
                      <a:r>
                        <a:rPr lang="ru-RU" sz="1050" kern="1200" dirty="0" smtClean="0">
                          <a:effectLst/>
                        </a:rPr>
                        <a:t>год проведена антикоррупционная экспертиза </a:t>
                      </a:r>
                      <a:r>
                        <a:rPr lang="ru-RU" sz="1050" kern="1200" dirty="0" smtClean="0">
                          <a:effectLst/>
                        </a:rPr>
                        <a:t>38 </a:t>
                      </a:r>
                      <a:r>
                        <a:rPr lang="ru-RU" sz="1050" kern="1200" dirty="0" smtClean="0">
                          <a:effectLst/>
                        </a:rPr>
                        <a:t>проектов нормативных актов 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effectLst/>
                        </a:rPr>
                        <a:t>Выполняется в установленные сроки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7486239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effectLst/>
                        </a:rPr>
                        <a:t>Обеспечение участия независимых экспертов в антикоррупционной экспертизе путем размещения проектов нормативных правовых актов на официальном сайте администрации в сети «Интернет»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В течение года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effectLst/>
                        </a:rPr>
                        <a:t>На сайте в разделе проекты размещено </a:t>
                      </a:r>
                      <a:r>
                        <a:rPr lang="ru-RU" sz="1050" kern="1200" dirty="0" smtClean="0">
                          <a:effectLst/>
                        </a:rPr>
                        <a:t>38 проектов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effectLst/>
                        </a:rPr>
                        <a:t>Выполняется в установленные сроки</a:t>
                      </a:r>
                      <a:endParaRPr lang="ru-RU" sz="1050" dirty="0" smtClean="0"/>
                    </a:p>
                    <a:p>
                      <a:pPr algn="ctr"/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5269606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effectLst/>
                        </a:rPr>
                        <a:t>Разработка и утверждение в установленном порядке административных регламентов предоставления муниципальных услуг, внесение изменений в принятые административные регламенты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effectLst/>
                        </a:rPr>
                        <a:t>В течение года по мере изменения законодательства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effectLst/>
                        </a:rPr>
                        <a:t>Изменения внесены </a:t>
                      </a:r>
                      <a:r>
                        <a:rPr lang="ru-RU" sz="1050" kern="1200" dirty="0" smtClean="0">
                          <a:effectLst/>
                        </a:rPr>
                        <a:t>в 2 </a:t>
                      </a:r>
                      <a:r>
                        <a:rPr lang="ru-RU" sz="1050" kern="1200" dirty="0" smtClean="0">
                          <a:effectLst/>
                        </a:rPr>
                        <a:t>регламента, разработаны и утверждены </a:t>
                      </a:r>
                      <a:r>
                        <a:rPr lang="ru-RU" sz="1050" kern="1200" dirty="0" smtClean="0">
                          <a:effectLst/>
                        </a:rPr>
                        <a:t>13 регламентов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effectLst/>
                        </a:rPr>
                        <a:t>Выполняется в установленные сроки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4590134"/>
                  </a:ext>
                </a:extLst>
              </a:tr>
              <a:tr h="1301744"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effectLst/>
                        </a:rPr>
                        <a:t>Осуществление контроля </a:t>
                      </a:r>
                    </a:p>
                    <a:p>
                      <a:pPr algn="ctr"/>
                      <a:r>
                        <a:rPr lang="ru-RU" sz="1050" kern="1200" dirty="0" smtClean="0">
                          <a:effectLst/>
                        </a:rPr>
                        <a:t>за предоставлением муниципальными  служащими и лицами, замещающими муниципальные  должности  сведений о доходах, об имуществе и обязательствах имущественного характера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effectLst/>
                        </a:rPr>
                        <a:t>Ежегодно </a:t>
                      </a:r>
                    </a:p>
                    <a:p>
                      <a:pPr algn="ctr"/>
                      <a:r>
                        <a:rPr lang="ru-RU" sz="1050" kern="1200" dirty="0" smtClean="0">
                          <a:effectLst/>
                        </a:rPr>
                        <a:t>до 30 апреля (муниципальные служащие),</a:t>
                      </a:r>
                    </a:p>
                    <a:p>
                      <a:pPr algn="ctr"/>
                      <a:r>
                        <a:rPr lang="ru-RU" sz="1050" kern="1200" dirty="0" smtClean="0">
                          <a:effectLst/>
                        </a:rPr>
                        <a:t>до 01 апреля</a:t>
                      </a:r>
                    </a:p>
                    <a:p>
                      <a:pPr algn="ctr"/>
                      <a:r>
                        <a:rPr lang="ru-RU" sz="1050" kern="1200" dirty="0" smtClean="0">
                          <a:effectLst/>
                        </a:rPr>
                        <a:t>(муниципальные должности)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effectLst/>
                        </a:rPr>
                        <a:t>Все обязанные лица представили сведения по установленной форме, в установленный срок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effectLst/>
                        </a:rPr>
                        <a:t>Выполняется в установленные сроки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0232673"/>
                  </a:ext>
                </a:extLst>
              </a:tr>
              <a:tr h="957888"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effectLst/>
                        </a:rPr>
                        <a:t>Опубликование в средствах массовой информации и размещение на официальном сайте администрации в сети Интернет информационно-аналитических материалов о реализации в муниципальном образовании антикоррупционной политики.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effectLst/>
                        </a:rPr>
                        <a:t>ежеквартально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effectLst/>
                        </a:rPr>
                        <a:t>Подраздел «Противодействие коррупции» на сайте поддерживается в актуальном состоянии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effectLst/>
                        </a:rPr>
                        <a:t>Выполняется в установленные сроки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4285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214719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95550" y="95251"/>
            <a:ext cx="8172449" cy="61912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200" b="1" i="1" dirty="0">
                <a:solidFill>
                  <a:schemeClr val="dk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Отчет </a:t>
            </a:r>
            <a:br>
              <a:rPr lang="ru-RU" sz="1200" b="1" i="1" dirty="0">
                <a:solidFill>
                  <a:schemeClr val="dk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i="1" dirty="0">
                <a:solidFill>
                  <a:schemeClr val="dk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 исполнении плана мероприятий по противодействию коррупции</a:t>
            </a:r>
            <a:br>
              <a:rPr lang="ru-RU" sz="1200" b="1" i="1" dirty="0">
                <a:solidFill>
                  <a:schemeClr val="dk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i="1" dirty="0">
                <a:solidFill>
                  <a:schemeClr val="dk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МО Байкаловский муниципальный </a:t>
            </a:r>
            <a:r>
              <a:rPr lang="ru-RU" sz="1200" b="1" i="1" dirty="0" smtClean="0">
                <a:solidFill>
                  <a:schemeClr val="dk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район за </a:t>
            </a:r>
            <a:r>
              <a:rPr lang="ru-RU" sz="1200" b="1" i="1" dirty="0" smtClean="0">
                <a:solidFill>
                  <a:schemeClr val="dk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ru-RU" sz="1200" b="1" i="1" dirty="0">
                <a:solidFill>
                  <a:schemeClr val="dk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sz="1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3445380"/>
              </p:ext>
            </p:extLst>
          </p:nvPr>
        </p:nvGraphicFramePr>
        <p:xfrm>
          <a:off x="123825" y="714375"/>
          <a:ext cx="11906249" cy="5993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4013">
                  <a:extLst>
                    <a:ext uri="{9D8B030D-6E8A-4147-A177-3AD203B41FA5}">
                      <a16:colId xmlns:a16="http://schemas.microsoft.com/office/drawing/2014/main" val="2124898423"/>
                    </a:ext>
                  </a:extLst>
                </a:gridCol>
                <a:gridCol w="2397232">
                  <a:extLst>
                    <a:ext uri="{9D8B030D-6E8A-4147-A177-3AD203B41FA5}">
                      <a16:colId xmlns:a16="http://schemas.microsoft.com/office/drawing/2014/main" val="196192257"/>
                    </a:ext>
                  </a:extLst>
                </a:gridCol>
                <a:gridCol w="1953242">
                  <a:extLst>
                    <a:ext uri="{9D8B030D-6E8A-4147-A177-3AD203B41FA5}">
                      <a16:colId xmlns:a16="http://schemas.microsoft.com/office/drawing/2014/main" val="3183524486"/>
                    </a:ext>
                  </a:extLst>
                </a:gridCol>
                <a:gridCol w="2371762">
                  <a:extLst>
                    <a:ext uri="{9D8B030D-6E8A-4147-A177-3AD203B41FA5}">
                      <a16:colId xmlns:a16="http://schemas.microsoft.com/office/drawing/2014/main" val="1809725026"/>
                    </a:ext>
                  </a:extLst>
                </a:gridCol>
              </a:tblGrid>
              <a:tr h="553728">
                <a:tc>
                  <a:txBody>
                    <a:bodyPr/>
                    <a:lstStyle/>
                    <a:p>
                      <a:pPr algn="ctr"/>
                      <a:r>
                        <a:rPr lang="ru-RU" sz="105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мероприятия Плана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Установленный срок исполнения мероприятия Плана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Информация </a:t>
                      </a:r>
                      <a:br>
                        <a:rPr lang="ru-RU" sz="105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105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 реализации мероприятия (проведенная работа)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Оценка результатов выполнения мероприятия (результат) 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2434112"/>
                  </a:ext>
                </a:extLst>
              </a:tr>
              <a:tr h="397556"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Проверка целевого и эффективного использования бюджетных средств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План контрольных мероприятий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Выполняется в установленные сроки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Выполняется в установленные сроки</a:t>
                      </a:r>
                      <a:endParaRPr lang="ru-RU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0659180"/>
                  </a:ext>
                </a:extLst>
              </a:tr>
              <a:tr h="811632"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Обеспечение возможности оперативного взаимодействия граждан с органом местного самоуправления в сфере противодействия коррупции (функционирование «телефона доверия», электронной почты для приема сообщений по вопросам противодействия коррупции)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 мере обращения представителей институтов гражданского общества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Обращений не поступало 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 выполняется в виду отсутствия обращений</a:t>
                      </a:r>
                      <a:endParaRPr lang="ru-RU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148492"/>
                  </a:ext>
                </a:extLst>
              </a:tr>
              <a:tr h="1394340"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Проведение анализа соблюдения запретов, ограничений и требований, установленных в целях противодействия коррупции, в том числе касающихся получения подарков отдельными категориями лиц, выполнения иной оплачиваемой работы, обязанности уведомлять об обращениях в целях склонения к совершению коррупционных правонарушений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ежегодно, за I квартал отчётного года – до 10 апреля отчётного года; за II квартал отчётного года – до 10 июля отчётного года; за III квартал отчётного года – до 10 октября отчётного года; за отчётный год – до 10 января года, следующего за отчётным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Нарушений запретов, ограничений, требований не установлено 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Выполняется в установленные сроки</a:t>
                      </a:r>
                      <a:endParaRPr lang="ru-RU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8923520"/>
                  </a:ext>
                </a:extLst>
              </a:tr>
              <a:tr h="861372"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Формирование у муниципальных служащих органов местного самоуправления муниципального образования, расположенного на территории Байкаловского района, отрицательного отношения к коррупции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ежегодно, </a:t>
                      </a:r>
                    </a:p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 01 октября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Памятки - 2, беседы - 3, аппаратные совещания-1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Выполняется в установленные сроки</a:t>
                      </a:r>
                      <a:endParaRPr lang="ru-RU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9802694"/>
                  </a:ext>
                </a:extLst>
              </a:tr>
              <a:tr h="861372"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Проведение социологических исследований для оценки уровня коррупции в муниципальном образовании Байкаловский муниципальный район, и по результатам этих исследований принятие необходимых мер по  совершенствованию работы по противодействию коррупции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ежегодно, </a:t>
                      </a:r>
                    </a:p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 01 октября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20% опрошенных считают, что уровень коррупции в регионе «средний», 40%</a:t>
                      </a:r>
                      <a:r>
                        <a:rPr lang="ru-RU" sz="1050" baseline="0" dirty="0" smtClean="0"/>
                        <a:t> - «низкий», иные ответы – 40%.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Выполняется в установленные сроки</a:t>
                      </a:r>
                      <a:endParaRPr lang="ru-RU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3444218"/>
                  </a:ext>
                </a:extLst>
              </a:tr>
              <a:tr h="1015977"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Обеспечение контроля за работой по предупреждению коррупции в муниципальных организациях (учреждений и предприятий) муниципального образования, расположенного на территории Байкаловского района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ежегодно, </a:t>
                      </a:r>
                    </a:p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 01 октября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Направляются методические рекомендации для наполнения сайтов подведомственных учреждений 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Выполняется в установленные сроки</a:t>
                      </a:r>
                      <a:endParaRPr lang="ru-RU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27350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3644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276226"/>
            <a:ext cx="8534400" cy="838199"/>
          </a:xfrm>
        </p:spPr>
        <p:txBody>
          <a:bodyPr/>
          <a:lstStyle/>
          <a:p>
            <a:r>
              <a:rPr lang="ru-RU" b="1" i="1" dirty="0" smtClean="0"/>
              <a:t>выводы: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70037" y="1819275"/>
            <a:ext cx="8534400" cy="3971925"/>
          </a:xfrm>
        </p:spPr>
        <p:txBody>
          <a:bodyPr>
            <a:noAutofit/>
          </a:bodyPr>
          <a:lstStyle/>
          <a:p>
            <a:r>
              <a:rPr lang="ru-RU" sz="2800" i="1" dirty="0" smtClean="0"/>
              <a:t>Из 11 мероприятий плана выполняется в установленном порядке в сроки – 10, по 1 не выполняется в виду отсутствия обращений представителей институтов гражданского общества.</a:t>
            </a:r>
          </a:p>
          <a:p>
            <a:endParaRPr lang="ru-RU" sz="2800" i="1" dirty="0"/>
          </a:p>
          <a:p>
            <a:r>
              <a:rPr lang="ru-RU" sz="2800" i="1" dirty="0" smtClean="0"/>
              <a:t>Причин и условий, способствовавших коррупционным нарушениям за </a:t>
            </a:r>
            <a:r>
              <a:rPr lang="ru-RU" sz="2800" i="1" dirty="0" smtClean="0"/>
              <a:t>2020 </a:t>
            </a:r>
            <a:r>
              <a:rPr lang="ru-RU" sz="2800" i="1" dirty="0" smtClean="0"/>
              <a:t>год не выявлено.</a:t>
            </a:r>
            <a:endParaRPr lang="ru-RU" sz="2800" i="1" dirty="0"/>
          </a:p>
        </p:txBody>
      </p:sp>
    </p:spTree>
    <p:extLst>
      <p:ext uri="{BB962C8B-B14F-4D97-AF65-F5344CB8AC3E}">
        <p14:creationId xmlns:p14="http://schemas.microsoft.com/office/powerpoint/2010/main" val="1031333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570</TotalTime>
  <Words>703</Words>
  <Application>Microsoft Office PowerPoint</Application>
  <PresentationFormat>Широкоэкранный</PresentationFormat>
  <Paragraphs>72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14" baseType="lpstr">
      <vt:lpstr>Arial</vt:lpstr>
      <vt:lpstr>Calibri</vt:lpstr>
      <vt:lpstr>Century Gothic</vt:lpstr>
      <vt:lpstr>Times New Roman</vt:lpstr>
      <vt:lpstr>Trebuchet MS</vt:lpstr>
      <vt:lpstr>Wingdings 3</vt:lpstr>
      <vt:lpstr>Аспект</vt:lpstr>
      <vt:lpstr>Сектор</vt:lpstr>
      <vt:lpstr>Отчет  об исполнении плана мероприятий по противодействию коррупции Администрация МО Байкаловский муниципальный район за 2020 год</vt:lpstr>
      <vt:lpstr>Общие сведения</vt:lpstr>
      <vt:lpstr>Сведения о количестве лиц, ответственных за профилактику коррупционных и иных правонарушений</vt:lpstr>
      <vt:lpstr>Отчет  об исполнении плана мероприятий по противодействию коррупции Администрация МО Байкаловский муниципальный район за 2020 год</vt:lpstr>
      <vt:lpstr>Отчет  об исполнении плана мероприятий по противодействию коррупции Администрация МО Байкаловский муниципальный район за 2020 год</vt:lpstr>
      <vt:lpstr>выводы: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Общие сведения</dc:title>
  <dc:creator>Евгения Валерьевна</dc:creator>
  <cp:lastModifiedBy>Евгения Валерьевна</cp:lastModifiedBy>
  <cp:revision>17</cp:revision>
  <dcterms:created xsi:type="dcterms:W3CDTF">2020-01-30T03:46:31Z</dcterms:created>
  <dcterms:modified xsi:type="dcterms:W3CDTF">2021-10-26T06:03:20Z</dcterms:modified>
</cp:coreProperties>
</file>