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967" r:id="rId2"/>
  </p:sldMasterIdLst>
  <p:notesMasterIdLst>
    <p:notesMasterId r:id="rId9"/>
  </p:notesMasterIdLst>
  <p:sldIdLst>
    <p:sldId id="261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Сведения о служащих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штатная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общая численность муниципальных служащих</c:v>
                </c:pt>
                <c:pt idx="1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  <c:pt idx="2">
                  <c:v>количество служащих, не предоставляющих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D4-44C1-9792-CFDC0DC0EF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общая численность муниципальных служащих</c:v>
                </c:pt>
                <c:pt idx="1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  <c:pt idx="2">
                  <c:v>количество служащих, не предоставляющих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51</c:v>
                </c:pt>
                <c:pt idx="1">
                  <c:v>33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D4-44C1-9792-CFDC0DC0E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6461568"/>
        <c:axId val="136458616"/>
      </c:barChart>
      <c:catAx>
        <c:axId val="13646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458616"/>
        <c:crosses val="autoZero"/>
        <c:auto val="1"/>
        <c:lblAlgn val="ctr"/>
        <c:lblOffset val="100"/>
        <c:noMultiLvlLbl val="0"/>
      </c:catAx>
      <c:valAx>
        <c:axId val="136458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46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Численность </a:t>
            </a:r>
            <a:r>
              <a:rPr lang="ru-RU" dirty="0" smtClean="0"/>
              <a:t>ответственных лиц по </a:t>
            </a:r>
            <a:r>
              <a:rPr lang="ru-RU" dirty="0"/>
              <a:t>профилактике коррупционных и иных правонарушений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подразделений (должностных лиц) по профилактике коррупционных и иных правонарушений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8F-4376-82E1-3F6E44F2C0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8F-4376-82E1-3F6E44F2C0A4}"/>
              </c:ext>
            </c:extLst>
          </c:dPt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1-426F-9DC0-9C76E4944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1A4FA-F962-4C09-BEFB-B58798DF2E25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238AC-D3E4-450F-8135-991995C85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6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24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0255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848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769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566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27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55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096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64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0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9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321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830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20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363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6089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6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95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0116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38410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32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19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72105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166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54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36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45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5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2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5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64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9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3D1DB0-FDC9-4844-B74D-20E24E660087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36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  <p:sldLayoutId id="21474839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781050"/>
            <a:ext cx="9391650" cy="4029075"/>
          </a:xfrm>
        </p:spPr>
        <p:txBody>
          <a:bodyPr/>
          <a:lstStyle/>
          <a:p>
            <a:pPr algn="ctr"/>
            <a:r>
              <a:rPr lang="ru-RU" sz="4000" i="1" dirty="0" smtClean="0"/>
              <a:t>Отчет </a:t>
            </a:r>
            <a:br>
              <a:rPr lang="ru-RU" sz="4000" i="1" dirty="0" smtClean="0"/>
            </a:br>
            <a:r>
              <a:rPr lang="ru-RU" sz="4000" i="1" dirty="0" smtClean="0"/>
              <a:t>об исполнении плана мероприятий по противодействию коррупции</a:t>
            </a:r>
            <a:br>
              <a:rPr lang="ru-RU" sz="4000" i="1" dirty="0" smtClean="0"/>
            </a:br>
            <a:r>
              <a:rPr lang="ru-RU" sz="4000" i="1" dirty="0" smtClean="0"/>
              <a:t>Администрация МО Байкаловский муниципальный район за 2019 год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5191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1831"/>
            <a:ext cx="8048625" cy="596369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7419973" y="4162425"/>
            <a:ext cx="3905251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b="1" i="1" dirty="0" smtClean="0"/>
              <a:t>Принято на службу за 2019 год – 7 муниципальных служащих</a:t>
            </a:r>
            <a:endParaRPr lang="ru-RU" b="1" i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32875473"/>
              </p:ext>
            </p:extLst>
          </p:nvPr>
        </p:nvGraphicFramePr>
        <p:xfrm>
          <a:off x="409575" y="1343024"/>
          <a:ext cx="7200900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849" y="1095375"/>
            <a:ext cx="360997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25" y="228601"/>
            <a:ext cx="9209087" cy="704849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Сведения о </a:t>
            </a:r>
            <a:r>
              <a:rPr lang="ru-RU" sz="1800" b="1" i="1" dirty="0" smtClean="0"/>
              <a:t>количестве лиц, ответственных </a:t>
            </a:r>
            <a:r>
              <a:rPr lang="ru-RU" sz="1800" b="1" i="1" dirty="0" smtClean="0"/>
              <a:t>за профилактику коррупционных </a:t>
            </a:r>
            <a:r>
              <a:rPr lang="ru-RU" sz="1800" b="1" i="1" dirty="0" smtClean="0"/>
              <a:t>и иных правонарушений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9450" y="1857376"/>
            <a:ext cx="4227512" cy="1152524"/>
          </a:xfrm>
        </p:spPr>
        <p:txBody>
          <a:bodyPr>
            <a:normAutofit/>
          </a:bodyPr>
          <a:lstStyle/>
          <a:p>
            <a:pPr algn="ctr"/>
            <a:r>
              <a:rPr lang="ru-RU" i="1" dirty="0"/>
              <a:t>Количество лиц с опытом работы в данной сфере свыше 3-х лет - 1</a:t>
            </a:r>
          </a:p>
          <a:p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17907435"/>
              </p:ext>
            </p:extLst>
          </p:nvPr>
        </p:nvGraphicFramePr>
        <p:xfrm>
          <a:off x="1866900" y="1390650"/>
          <a:ext cx="4629150" cy="451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336" y="4044762"/>
            <a:ext cx="3810001" cy="23541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72321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2398" y="114301"/>
            <a:ext cx="6815669" cy="923924"/>
          </a:xfrm>
        </p:spPr>
        <p:txBody>
          <a:bodyPr>
            <a:noAutofit/>
          </a:bodyPr>
          <a:lstStyle/>
          <a:p>
            <a:pPr algn="ctr"/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 исполнении плана мероприятий по противодействию коррупции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Администрация МО Байкаловский муниципальный район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2019 год</a:t>
            </a:r>
            <a:endParaRPr lang="ru-RU" sz="1200" b="1" i="1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2398" y="1609724"/>
            <a:ext cx="6815669" cy="364807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42898"/>
              </p:ext>
            </p:extLst>
          </p:nvPr>
        </p:nvGraphicFramePr>
        <p:xfrm>
          <a:off x="238898" y="1112109"/>
          <a:ext cx="11810228" cy="52315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71220">
                  <a:extLst>
                    <a:ext uri="{9D8B030D-6E8A-4147-A177-3AD203B41FA5}">
                      <a16:colId xmlns:a16="http://schemas.microsoft.com/office/drawing/2014/main" val="1224840707"/>
                    </a:ext>
                  </a:extLst>
                </a:gridCol>
                <a:gridCol w="1728165">
                  <a:extLst>
                    <a:ext uri="{9D8B030D-6E8A-4147-A177-3AD203B41FA5}">
                      <a16:colId xmlns:a16="http://schemas.microsoft.com/office/drawing/2014/main" val="2025159374"/>
                    </a:ext>
                  </a:extLst>
                </a:gridCol>
                <a:gridCol w="2914529">
                  <a:extLst>
                    <a:ext uri="{9D8B030D-6E8A-4147-A177-3AD203B41FA5}">
                      <a16:colId xmlns:a16="http://schemas.microsoft.com/office/drawing/2014/main" val="4081616977"/>
                    </a:ext>
                  </a:extLst>
                </a:gridCol>
                <a:gridCol w="1896314">
                  <a:extLst>
                    <a:ext uri="{9D8B030D-6E8A-4147-A177-3AD203B41FA5}">
                      <a16:colId xmlns:a16="http://schemas.microsoft.com/office/drawing/2014/main" val="2226908828"/>
                    </a:ext>
                  </a:extLst>
                </a:gridCol>
              </a:tblGrid>
              <a:tr h="61403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940251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Проведение антикоррупционной экспертизы  проектов нормативных правовых актов муниципального образования Байкаловский муниципальный район, действующих нормативных правовых актов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 течение года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За 2019 год проведена антикоррупционная экспертиза 33 проектов нормативных актов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486239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Обеспечение участия независимых экспертов в антикоррупционной экспертизе путем размещения проектов нормативных правовых актов на официальном сайте администрации в сети «Интернет»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течение года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На сайте в разделе проекты размещено 33 проекта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 smtClean="0"/>
                    </a:p>
                    <a:p>
                      <a:pPr algn="ctr"/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26960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 течение года по мере изменения законодательства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Изменения внесены 3 регламента, разработаны и утверждены 2 регламента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90134"/>
                  </a:ext>
                </a:extLst>
              </a:tr>
              <a:tr h="1301744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Осуществление контроля 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за предоставлением муниципальными  служащими и лицами, замещающими муниципальные  должности  сведений о доходах, об имуществе и обязательствах имущественного характера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Ежегодно 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до 30 апреля (муниципальные служащие),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до 01 апреля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(муниципальные должности)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Все обязанные лица представили сведения по установленной форме, в установленный срок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232673"/>
                  </a:ext>
                </a:extLst>
              </a:tr>
              <a:tr h="957888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Опубликование в средствах массовой информации и размещение на официальном сайте администрации в сети Интернет информационно-аналитических материалов о реализации в муниципальном образовании антикоррупционной политики.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ежеквартально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Подраздел «Противодействие коррупции» на сайте поддерживается в актуальном состоянии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2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1471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5550" y="95251"/>
            <a:ext cx="8172449" cy="619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b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плана мероприятий по противодействию коррупции</a:t>
            </a:r>
            <a:b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МО Байкаловский муниципальный 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 за </a:t>
            </a: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079276"/>
              </p:ext>
            </p:extLst>
          </p:nvPr>
        </p:nvGraphicFramePr>
        <p:xfrm>
          <a:off x="123825" y="714375"/>
          <a:ext cx="11906249" cy="602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013">
                  <a:extLst>
                    <a:ext uri="{9D8B030D-6E8A-4147-A177-3AD203B41FA5}">
                      <a16:colId xmlns:a16="http://schemas.microsoft.com/office/drawing/2014/main" val="2124898423"/>
                    </a:ext>
                  </a:extLst>
                </a:gridCol>
                <a:gridCol w="2397232">
                  <a:extLst>
                    <a:ext uri="{9D8B030D-6E8A-4147-A177-3AD203B41FA5}">
                      <a16:colId xmlns:a16="http://schemas.microsoft.com/office/drawing/2014/main" val="196192257"/>
                    </a:ext>
                  </a:extLst>
                </a:gridCol>
                <a:gridCol w="1953242">
                  <a:extLst>
                    <a:ext uri="{9D8B030D-6E8A-4147-A177-3AD203B41FA5}">
                      <a16:colId xmlns:a16="http://schemas.microsoft.com/office/drawing/2014/main" val="3183524486"/>
                    </a:ext>
                  </a:extLst>
                </a:gridCol>
                <a:gridCol w="2371762">
                  <a:extLst>
                    <a:ext uri="{9D8B030D-6E8A-4147-A177-3AD203B41FA5}">
                      <a16:colId xmlns:a16="http://schemas.microsoft.com/office/drawing/2014/main" val="1809725026"/>
                    </a:ext>
                  </a:extLst>
                </a:gridCol>
              </a:tblGrid>
              <a:tr h="553728"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434112"/>
                  </a:ext>
                </a:extLst>
              </a:tr>
              <a:tr h="397556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 целевого и эффективного использования бюджетных средств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контрольных мероприятий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59180"/>
                  </a:ext>
                </a:extLst>
              </a:tr>
              <a:tr h="81163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возможности оперативного взаимодействия граждан с органом местного самоуправления в сфере противодействия коррупции (функционирование «телефона доверия», электронной почты для приема сообщений по вопросам противодействия коррупции)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мере обращения представителей институтов гражданского общества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Обращений не поступало 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выполняется в виду отсутствия обращений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148492"/>
                  </a:ext>
                </a:extLst>
              </a:tr>
              <a:tr h="139434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анализа соблюдения запретов, ограничений и требований, установленных в целях противодействия коррупции, в том числе касающихся получения подарков отдельными категориями лиц, выполнения иной оплачиваемой работы, обязанности уведомлять об обращениях в целях склонения к совершению коррупционных правонарушений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за I квартал отчётного года – до 10 апреля отчётного года; за II квартал отчётного года – до 10 июля отчётного года; за III квартал отчётного года – до 10 октября отчётного года; за отчётный год – до 10 января года, следующего за отчётным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Нарушений запретов, ограничений, требований не установлено 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923520"/>
                  </a:ext>
                </a:extLst>
              </a:tr>
              <a:tr h="86137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у муниципальных служащих органов местного самоуправления муниципального образования, расположенного на территории Байкаловского района, отрицательного отношения к коррупции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Аппаратные совещания (январь, февраль 2019 года),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Видеоконференция( август 2019 года)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802694"/>
                  </a:ext>
                </a:extLst>
              </a:tr>
              <a:tr h="86137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социологических исследований для оценки уровня коррупции в муниципальном образовании Байкаловский муниципальный район, и по результатам этих исследований принятие необходимых мер по  совершенствованию работы по противодействию коррупции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исполнения не наступил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444218"/>
                  </a:ext>
                </a:extLst>
              </a:tr>
              <a:tr h="1015977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контроля за работой по предупреждению коррупции в муниципальных организациях (учреждений и предприятий) муниципального образования, расположенного на территории Байкаловского района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Направляются методические рекомендации для наполнения сайтов подведомственных учреждений 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735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76226"/>
            <a:ext cx="8534400" cy="838199"/>
          </a:xfrm>
        </p:spPr>
        <p:txBody>
          <a:bodyPr/>
          <a:lstStyle/>
          <a:p>
            <a:r>
              <a:rPr lang="ru-RU" b="1" i="1" dirty="0" smtClean="0"/>
              <a:t>выводы: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037" y="1819275"/>
            <a:ext cx="8534400" cy="3971925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Из 11 мероприятий плана выполняется в установленном порядке в сроки – 10, по 1 не выполняется в виду отсутствия обращений представителей институтов гражданского общества.</a:t>
            </a:r>
          </a:p>
          <a:p>
            <a:endParaRPr lang="ru-RU" sz="2800" i="1" dirty="0"/>
          </a:p>
          <a:p>
            <a:r>
              <a:rPr lang="ru-RU" sz="2800" i="1" dirty="0" smtClean="0"/>
              <a:t>Причин и условий, способствовавших коррупционным нарушениям за 2019 год не выявлено.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0313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550</TotalTime>
  <Words>687</Words>
  <Application>Microsoft Office PowerPoint</Application>
  <PresentationFormat>Широкоэкранный</PresentationFormat>
  <Paragraphs>73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Trebuchet MS</vt:lpstr>
      <vt:lpstr>Wingdings 3</vt:lpstr>
      <vt:lpstr>Аспект</vt:lpstr>
      <vt:lpstr>Сектор</vt:lpstr>
      <vt:lpstr>Отчет  об исполнении плана мероприятий по противодействию коррупции Администрация МО Байкаловский муниципальный район за 2019 год</vt:lpstr>
      <vt:lpstr>Общие сведения</vt:lpstr>
      <vt:lpstr>Сведения о количестве лиц, ответственных за профилактику коррупционных и иных правонарушений</vt:lpstr>
      <vt:lpstr>Отчет  об исполнении плана мероприятий по противодействию коррупции Администрация МО Байкаловский муниципальный район за 2019 год</vt:lpstr>
      <vt:lpstr>Отчет  об исполнении плана мероприятий по противодействию коррупции Администрация МО Байкаловский муниципальный район за 2019 год</vt:lpstr>
      <vt:lpstr>выводы: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сведения</dc:title>
  <dc:creator>Евгения Валерьевна</dc:creator>
  <cp:lastModifiedBy>Евгения Валерьевна</cp:lastModifiedBy>
  <cp:revision>14</cp:revision>
  <dcterms:created xsi:type="dcterms:W3CDTF">2020-01-30T03:46:31Z</dcterms:created>
  <dcterms:modified xsi:type="dcterms:W3CDTF">2020-01-31T04:07:34Z</dcterms:modified>
</cp:coreProperties>
</file>