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60" r:id="rId5"/>
    <p:sldId id="265" r:id="rId6"/>
    <p:sldId id="259" r:id="rId7"/>
    <p:sldId id="261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3BC2-2D58-47AE-8469-8BB9D32E1943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1922-566E-42B1-AFD8-DF9C5128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276872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подготовке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образовательных организаций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новому 2016-2017 учебному году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1\Desktop\ger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6" y="260648"/>
            <a:ext cx="1400064" cy="23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36022"/>
            <a:ext cx="5764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Муниципальное образование </a:t>
            </a:r>
          </a:p>
          <a:p>
            <a:pPr algn="ctr"/>
            <a:r>
              <a:rPr lang="ru-RU" sz="2400" b="1" dirty="0" smtClean="0"/>
              <a:t>Байкаловский муниципальный район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88502" y="472514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Докладчик: </a:t>
            </a:r>
          </a:p>
          <a:p>
            <a:r>
              <a:rPr lang="ru-RU" b="1" dirty="0" smtClean="0"/>
              <a:t>Глава МО Байкаловский муниципальный район </a:t>
            </a:r>
          </a:p>
          <a:p>
            <a:r>
              <a:rPr lang="ru-RU" b="1" dirty="0" smtClean="0"/>
              <a:t>Алексей Анатольевич Жуков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30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школы\фото нуг\img_3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116632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90" y="633478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На 25 июля 2016 года приняты 90% школ района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На территории МО </a:t>
            </a:r>
            <a:r>
              <a:rPr lang="ru-RU" b="1" dirty="0" err="1" smtClean="0"/>
              <a:t>Байкаловский</a:t>
            </a:r>
            <a:r>
              <a:rPr lang="ru-RU" b="1" dirty="0" smtClean="0"/>
              <a:t> муниципальный район в 2016-2017 учебном году будут функционировать 29 образовательных организаций, из них:</a:t>
            </a:r>
          </a:p>
          <a:p>
            <a:pPr algn="just">
              <a:buFontTx/>
              <a:buChar char="-"/>
            </a:pPr>
            <a:r>
              <a:rPr lang="ru-RU" b="1" dirty="0" smtClean="0"/>
              <a:t>11 общеобразовательных школ:</a:t>
            </a:r>
          </a:p>
          <a:p>
            <a:pPr algn="just"/>
            <a:r>
              <a:rPr lang="ru-RU" b="1" dirty="0" smtClean="0"/>
              <a:t>8 средних школ,</a:t>
            </a:r>
          </a:p>
          <a:p>
            <a:pPr algn="just"/>
            <a:r>
              <a:rPr lang="ru-RU" b="1" dirty="0" smtClean="0"/>
              <a:t>3 основных школы</a:t>
            </a:r>
          </a:p>
          <a:p>
            <a:pPr marL="0" indent="0" algn="just">
              <a:buNone/>
            </a:pPr>
            <a:r>
              <a:rPr lang="ru-RU" b="1" dirty="0" smtClean="0"/>
              <a:t>- 15 дошкольных образовательных учреждений</a:t>
            </a:r>
          </a:p>
          <a:p>
            <a:pPr marL="0" indent="0" algn="just">
              <a:buNone/>
            </a:pPr>
            <a:r>
              <a:rPr lang="ru-RU" b="1" dirty="0" smtClean="0"/>
              <a:t>- 3 учреждения дополнительного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школы\фото нуг\20160504_153047_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85" y="0"/>
            <a:ext cx="9311885" cy="69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8189" y="5103674"/>
            <a:ext cx="65197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МКОУ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Краснополянская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СОШ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готова к приему учащихся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4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школы\фото нуг\DSC018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7"/>
          <a:stretch/>
        </p:blipFill>
        <p:spPr bwMode="auto">
          <a:xfrm>
            <a:off x="-25152" y="0"/>
            <a:ext cx="9169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25144"/>
            <a:ext cx="916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Интерактивным оборудованием оснащены большинство учебных кабинетов школ района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Всего на подготовку к новому учебному году освоено 5 457 772 рубля.</a:t>
            </a:r>
          </a:p>
          <a:p>
            <a:pPr marL="0" indent="0">
              <a:buNone/>
            </a:pPr>
            <a:r>
              <a:rPr lang="ru-RU" b="1" dirty="0" smtClean="0"/>
              <a:t>Федеральный бюджет – 298 104 руб.</a:t>
            </a:r>
          </a:p>
          <a:p>
            <a:pPr marL="0" indent="0">
              <a:buNone/>
            </a:pPr>
            <a:r>
              <a:rPr lang="ru-RU" b="1" dirty="0" smtClean="0"/>
              <a:t>Областной бюджет – 833 334 руб.</a:t>
            </a:r>
          </a:p>
          <a:p>
            <a:pPr marL="0" indent="0">
              <a:buNone/>
            </a:pPr>
            <a:r>
              <a:rPr lang="ru-RU" b="1" dirty="0" smtClean="0"/>
              <a:t>Местный бюджет </a:t>
            </a:r>
            <a:r>
              <a:rPr lang="ru-RU" b="1" smtClean="0"/>
              <a:t>– 4 326 334 руб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Проведено:</a:t>
            </a:r>
          </a:p>
          <a:p>
            <a:pPr>
              <a:buFontTx/>
              <a:buChar char="-"/>
            </a:pPr>
            <a:r>
              <a:rPr lang="ru-RU" b="1" dirty="0" smtClean="0"/>
              <a:t>Косметический ремонт – 10 школ,</a:t>
            </a:r>
          </a:p>
          <a:p>
            <a:pPr>
              <a:buFontTx/>
              <a:buChar char="-"/>
            </a:pPr>
            <a:r>
              <a:rPr lang="ru-RU" b="1" dirty="0" smtClean="0"/>
              <a:t>Капитальный ремонт (ремонт котельной, входной группы) – 1 школа,</a:t>
            </a:r>
            <a:endParaRPr lang="ru-RU" b="1" dirty="0"/>
          </a:p>
          <a:p>
            <a:pPr>
              <a:buFontTx/>
              <a:buChar char="-"/>
            </a:pPr>
            <a:r>
              <a:rPr lang="ru-RU" b="1" dirty="0" smtClean="0"/>
              <a:t>Текущий ремонт – 3 школы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54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школы\фото нуг\DSC01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" y="17240"/>
            <a:ext cx="912101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661248"/>
            <a:ext cx="89289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Кабинет биологии 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МАОУ «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Байкаловская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СОШ» 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школы\фото нуг\IMG_8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59098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Осуществлена модернизация </a:t>
            </a:r>
          </a:p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пищеблоков во всех школах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школы\фото нуг\IMG_8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1626" cy="60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" y="6165304"/>
            <a:ext cx="902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Улично-дорожная сеть вблизи школы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46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школы\фото нуг\p1_img_5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842" y="6021288"/>
            <a:ext cx="829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Цветник МКОУ </a:t>
            </a:r>
            <a:r>
              <a:rPr lang="ru-RU" sz="3600" b="1" dirty="0" err="1" smtClean="0">
                <a:solidFill>
                  <a:schemeClr val="bg1"/>
                </a:solidFill>
              </a:rPr>
              <a:t>Городищенская</a:t>
            </a:r>
            <a:r>
              <a:rPr lang="ru-RU" sz="3600" b="1" dirty="0" smtClean="0">
                <a:solidFill>
                  <a:schemeClr val="bg1"/>
                </a:solidFill>
              </a:rPr>
              <a:t> СОШ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172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user678</cp:lastModifiedBy>
  <cp:revision>11</cp:revision>
  <dcterms:created xsi:type="dcterms:W3CDTF">2016-07-22T07:50:25Z</dcterms:created>
  <dcterms:modified xsi:type="dcterms:W3CDTF">2016-07-25T06:04:22Z</dcterms:modified>
</cp:coreProperties>
</file>