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3" r:id="rId4"/>
    <p:sldId id="258" r:id="rId5"/>
    <p:sldId id="259" r:id="rId6"/>
    <p:sldId id="281" r:id="rId7"/>
    <p:sldId id="260" r:id="rId8"/>
    <p:sldId id="282" r:id="rId9"/>
    <p:sldId id="287"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84" r:id="rId23"/>
    <p:sldId id="273" r:id="rId24"/>
    <p:sldId id="274" r:id="rId25"/>
    <p:sldId id="275" r:id="rId26"/>
    <p:sldId id="276" r:id="rId27"/>
    <p:sldId id="277" r:id="rId28"/>
    <p:sldId id="278" r:id="rId29"/>
    <p:sldId id="279" r:id="rId30"/>
    <p:sldId id="280" r:id="rId31"/>
    <p:sldId id="285" r:id="rId32"/>
    <p:sldId id="286"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1" r:id="rId46"/>
    <p:sldId id="302" r:id="rId47"/>
    <p:sldId id="300" r:id="rId48"/>
    <p:sldId id="303" r:id="rId49"/>
    <p:sldId id="304" r:id="rId50"/>
    <p:sldId id="305"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1403" autoAdjust="0"/>
  </p:normalViewPr>
  <p:slideViewPr>
    <p:cSldViewPr snapToGrid="0">
      <p:cViewPr>
        <p:scale>
          <a:sx n="81" d="100"/>
          <a:sy n="81" d="100"/>
        </p:scale>
        <p:origin x="-72" y="-52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ru-RU"/>
              <a:t>Образец заголовка</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CD91800-3147-40E6-8E3C-629E90ADE086}" type="datetimeFigureOut">
              <a:rPr lang="ru-RU" smtClean="0"/>
              <a:t>03.02.2025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258D15-CABE-445F-8CAE-D3A495D9ECE8}" type="slidenum">
              <a:rPr lang="ru-RU" smtClean="0"/>
              <a:t>‹#›</a:t>
            </a:fld>
            <a:endParaRPr lang="ru-RU"/>
          </a:p>
        </p:txBody>
      </p:sp>
    </p:spTree>
    <p:extLst>
      <p:ext uri="{BB962C8B-B14F-4D97-AF65-F5344CB8AC3E}">
        <p14:creationId xmlns:p14="http://schemas.microsoft.com/office/powerpoint/2010/main" val="3205883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CD91800-3147-40E6-8E3C-629E90ADE086}" type="datetimeFigureOut">
              <a:rPr lang="ru-RU" smtClean="0"/>
              <a:t>03.02.2025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258D15-CABE-445F-8CAE-D3A495D9ECE8}" type="slidenum">
              <a:rPr lang="ru-RU" smtClean="0"/>
              <a:t>‹#›</a:t>
            </a:fld>
            <a:endParaRPr lang="ru-RU"/>
          </a:p>
        </p:txBody>
      </p:sp>
    </p:spTree>
    <p:extLst>
      <p:ext uri="{BB962C8B-B14F-4D97-AF65-F5344CB8AC3E}">
        <p14:creationId xmlns:p14="http://schemas.microsoft.com/office/powerpoint/2010/main" val="2766795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CD91800-3147-40E6-8E3C-629E90ADE086}" type="datetimeFigureOut">
              <a:rPr lang="ru-RU" smtClean="0"/>
              <a:t>03.02.2025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258D15-CABE-445F-8CAE-D3A495D9ECE8}" type="slidenum">
              <a:rPr lang="ru-RU" smtClean="0"/>
              <a:t>‹#›</a:t>
            </a:fld>
            <a:endParaRPr lang="ru-RU"/>
          </a:p>
        </p:txBody>
      </p:sp>
    </p:spTree>
    <p:extLst>
      <p:ext uri="{BB962C8B-B14F-4D97-AF65-F5344CB8AC3E}">
        <p14:creationId xmlns:p14="http://schemas.microsoft.com/office/powerpoint/2010/main" val="37902027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CD91800-3147-40E6-8E3C-629E90ADE086}" type="datetimeFigureOut">
              <a:rPr lang="ru-RU" smtClean="0"/>
              <a:t>03.02.2025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258D15-CABE-445F-8CAE-D3A495D9ECE8}" type="slidenum">
              <a:rPr lang="ru-RU" smtClean="0"/>
              <a:t>‹#›</a:t>
            </a:fld>
            <a:endParaRPr lang="ru-RU"/>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01431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CD91800-3147-40E6-8E3C-629E90ADE086}" type="datetimeFigureOut">
              <a:rPr lang="ru-RU" smtClean="0"/>
              <a:t>03.02.2025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258D15-CABE-445F-8CAE-D3A495D9ECE8}" type="slidenum">
              <a:rPr lang="ru-RU" smtClean="0"/>
              <a:t>‹#›</a:t>
            </a:fld>
            <a:endParaRPr lang="ru-RU"/>
          </a:p>
        </p:txBody>
      </p:sp>
    </p:spTree>
    <p:extLst>
      <p:ext uri="{BB962C8B-B14F-4D97-AF65-F5344CB8AC3E}">
        <p14:creationId xmlns:p14="http://schemas.microsoft.com/office/powerpoint/2010/main" val="297576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ru-RU"/>
              <a:t>Образец заголовка</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8CD91800-3147-40E6-8E3C-629E90ADE086}" type="datetimeFigureOut">
              <a:rPr lang="ru-RU" smtClean="0"/>
              <a:t>03.02.2025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D258D15-CABE-445F-8CAE-D3A495D9ECE8}" type="slidenum">
              <a:rPr lang="ru-RU" smtClean="0"/>
              <a:t>‹#›</a:t>
            </a:fld>
            <a:endParaRPr lang="ru-RU"/>
          </a:p>
        </p:txBody>
      </p:sp>
    </p:spTree>
    <p:extLst>
      <p:ext uri="{BB962C8B-B14F-4D97-AF65-F5344CB8AC3E}">
        <p14:creationId xmlns:p14="http://schemas.microsoft.com/office/powerpoint/2010/main" val="40742681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8CD91800-3147-40E6-8E3C-629E90ADE086}" type="datetimeFigureOut">
              <a:rPr lang="ru-RU" smtClean="0"/>
              <a:t>03.02.2025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D258D15-CABE-445F-8CAE-D3A495D9ECE8}" type="slidenum">
              <a:rPr lang="ru-RU" smtClean="0"/>
              <a:t>‹#›</a:t>
            </a:fld>
            <a:endParaRPr lang="ru-RU"/>
          </a:p>
        </p:txBody>
      </p:sp>
    </p:spTree>
    <p:extLst>
      <p:ext uri="{BB962C8B-B14F-4D97-AF65-F5344CB8AC3E}">
        <p14:creationId xmlns:p14="http://schemas.microsoft.com/office/powerpoint/2010/main" val="26565380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CD91800-3147-40E6-8E3C-629E90ADE086}" type="datetimeFigureOut">
              <a:rPr lang="ru-RU" smtClean="0"/>
              <a:t>03.02.2025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258D15-CABE-445F-8CAE-D3A495D9ECE8}" type="slidenum">
              <a:rPr lang="ru-RU" smtClean="0"/>
              <a:t>‹#›</a:t>
            </a:fld>
            <a:endParaRPr lang="ru-RU"/>
          </a:p>
        </p:txBody>
      </p:sp>
    </p:spTree>
    <p:extLst>
      <p:ext uri="{BB962C8B-B14F-4D97-AF65-F5344CB8AC3E}">
        <p14:creationId xmlns:p14="http://schemas.microsoft.com/office/powerpoint/2010/main" val="25066750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CD91800-3147-40E6-8E3C-629E90ADE086}" type="datetimeFigureOut">
              <a:rPr lang="ru-RU" smtClean="0"/>
              <a:t>03.02.2025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258D15-CABE-445F-8CAE-D3A495D9ECE8}" type="slidenum">
              <a:rPr lang="ru-RU" smtClean="0"/>
              <a:t>‹#›</a:t>
            </a:fld>
            <a:endParaRPr lang="ru-RU"/>
          </a:p>
        </p:txBody>
      </p:sp>
    </p:spTree>
    <p:extLst>
      <p:ext uri="{BB962C8B-B14F-4D97-AF65-F5344CB8AC3E}">
        <p14:creationId xmlns:p14="http://schemas.microsoft.com/office/powerpoint/2010/main" val="2301548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CD91800-3147-40E6-8E3C-629E90ADE086}" type="datetimeFigureOut">
              <a:rPr lang="ru-RU" smtClean="0"/>
              <a:t>03.02.2025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258D15-CABE-445F-8CAE-D3A495D9ECE8}" type="slidenum">
              <a:rPr lang="ru-RU" smtClean="0"/>
              <a:t>‹#›</a:t>
            </a:fld>
            <a:endParaRPr lang="ru-RU"/>
          </a:p>
        </p:txBody>
      </p:sp>
    </p:spTree>
    <p:extLst>
      <p:ext uri="{BB962C8B-B14F-4D97-AF65-F5344CB8AC3E}">
        <p14:creationId xmlns:p14="http://schemas.microsoft.com/office/powerpoint/2010/main" val="2257940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ru-RU"/>
              <a:t>Образец заголовка</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CD91800-3147-40E6-8E3C-629E90ADE086}" type="datetimeFigureOut">
              <a:rPr lang="ru-RU" smtClean="0"/>
              <a:t>03.02.2025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258D15-CABE-445F-8CAE-D3A495D9ECE8}" type="slidenum">
              <a:rPr lang="ru-RU" smtClean="0"/>
              <a:t>‹#›</a:t>
            </a:fld>
            <a:endParaRPr lang="ru-RU"/>
          </a:p>
        </p:txBody>
      </p:sp>
    </p:spTree>
    <p:extLst>
      <p:ext uri="{BB962C8B-B14F-4D97-AF65-F5344CB8AC3E}">
        <p14:creationId xmlns:p14="http://schemas.microsoft.com/office/powerpoint/2010/main" val="3569504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CD91800-3147-40E6-8E3C-629E90ADE086}" type="datetimeFigureOut">
              <a:rPr lang="ru-RU" smtClean="0"/>
              <a:t>03.02.2025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258D15-CABE-445F-8CAE-D3A495D9ECE8}" type="slidenum">
              <a:rPr lang="ru-RU" smtClean="0"/>
              <a:t>‹#›</a:t>
            </a:fld>
            <a:endParaRPr lang="ru-RU"/>
          </a:p>
        </p:txBody>
      </p:sp>
    </p:spTree>
    <p:extLst>
      <p:ext uri="{BB962C8B-B14F-4D97-AF65-F5344CB8AC3E}">
        <p14:creationId xmlns:p14="http://schemas.microsoft.com/office/powerpoint/2010/main" val="3751025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913795" y="2912232"/>
            <a:ext cx="5107208" cy="287896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912232"/>
            <a:ext cx="5095357" cy="287896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CD91800-3147-40E6-8E3C-629E90ADE086}" type="datetimeFigureOut">
              <a:rPr lang="ru-RU" smtClean="0"/>
              <a:t>03.02.2025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D258D15-CABE-445F-8CAE-D3A495D9ECE8}" type="slidenum">
              <a:rPr lang="ru-RU" smtClean="0"/>
              <a:t>‹#›</a:t>
            </a:fld>
            <a:endParaRPr lang="ru-RU"/>
          </a:p>
        </p:txBody>
      </p:sp>
    </p:spTree>
    <p:extLst>
      <p:ext uri="{BB962C8B-B14F-4D97-AF65-F5344CB8AC3E}">
        <p14:creationId xmlns:p14="http://schemas.microsoft.com/office/powerpoint/2010/main" val="404002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CD91800-3147-40E6-8E3C-629E90ADE086}" type="datetimeFigureOut">
              <a:rPr lang="ru-RU" smtClean="0"/>
              <a:t>03.02.2025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D258D15-CABE-445F-8CAE-D3A495D9ECE8}" type="slidenum">
              <a:rPr lang="ru-RU" smtClean="0"/>
              <a:t>‹#›</a:t>
            </a:fld>
            <a:endParaRPr lang="ru-RU"/>
          </a:p>
        </p:txBody>
      </p:sp>
    </p:spTree>
    <p:extLst>
      <p:ext uri="{BB962C8B-B14F-4D97-AF65-F5344CB8AC3E}">
        <p14:creationId xmlns:p14="http://schemas.microsoft.com/office/powerpoint/2010/main" val="1156163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D91800-3147-40E6-8E3C-629E90ADE086}" type="datetimeFigureOut">
              <a:rPr lang="ru-RU" smtClean="0"/>
              <a:t>03.02.2025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D258D15-CABE-445F-8CAE-D3A495D9ECE8}" type="slidenum">
              <a:rPr lang="ru-RU" smtClean="0"/>
              <a:t>‹#›</a:t>
            </a:fld>
            <a:endParaRPr lang="ru-RU"/>
          </a:p>
        </p:txBody>
      </p:sp>
    </p:spTree>
    <p:extLst>
      <p:ext uri="{BB962C8B-B14F-4D97-AF65-F5344CB8AC3E}">
        <p14:creationId xmlns:p14="http://schemas.microsoft.com/office/powerpoint/2010/main" val="1198341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ru-RU"/>
              <a:t>Образец заголовка</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CD91800-3147-40E6-8E3C-629E90ADE086}" type="datetimeFigureOut">
              <a:rPr lang="ru-RU" smtClean="0"/>
              <a:t>03.02.2025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258D15-CABE-445F-8CAE-D3A495D9ECE8}" type="slidenum">
              <a:rPr lang="ru-RU" smtClean="0"/>
              <a:t>‹#›</a:t>
            </a:fld>
            <a:endParaRPr lang="ru-RU"/>
          </a:p>
        </p:txBody>
      </p:sp>
    </p:spTree>
    <p:extLst>
      <p:ext uri="{BB962C8B-B14F-4D97-AF65-F5344CB8AC3E}">
        <p14:creationId xmlns:p14="http://schemas.microsoft.com/office/powerpoint/2010/main" val="207220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CD91800-3147-40E6-8E3C-629E90ADE086}" type="datetimeFigureOut">
              <a:rPr lang="ru-RU" smtClean="0"/>
              <a:t>03.02.2025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258D15-CABE-445F-8CAE-D3A495D9ECE8}" type="slidenum">
              <a:rPr lang="ru-RU" smtClean="0"/>
              <a:t>‹#›</a:t>
            </a:fld>
            <a:endParaRPr lang="ru-RU"/>
          </a:p>
        </p:txBody>
      </p:sp>
    </p:spTree>
    <p:extLst>
      <p:ext uri="{BB962C8B-B14F-4D97-AF65-F5344CB8AC3E}">
        <p14:creationId xmlns:p14="http://schemas.microsoft.com/office/powerpoint/2010/main" val="1602401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CD91800-3147-40E6-8E3C-629E90ADE086}" type="datetimeFigureOut">
              <a:rPr lang="ru-RU" smtClean="0"/>
              <a:t>03.02.2025</a:t>
            </a:fld>
            <a:endParaRPr lang="ru-RU"/>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D258D15-CABE-445F-8CAE-D3A495D9ECE8}" type="slidenum">
              <a:rPr lang="ru-RU" smtClean="0"/>
              <a:t>‹#›</a:t>
            </a:fld>
            <a:endParaRPr lang="ru-RU"/>
          </a:p>
        </p:txBody>
      </p:sp>
    </p:spTree>
    <p:extLst>
      <p:ext uri="{BB962C8B-B14F-4D97-AF65-F5344CB8AC3E}">
        <p14:creationId xmlns:p14="http://schemas.microsoft.com/office/powerpoint/2010/main" val="223145037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login.consultant.ru/link/?req=doc&amp;base=LAW&amp;n=44570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login.consultant.ru/link/?req=doc&amp;base=RLAW071&amp;n=356958&amp;dst=10075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login.consultant.ru/link/?req=doc&amp;base=LAW&amp;n=460025&amp;dst=101515" TargetMode="External"/><Relationship Id="rId2" Type="http://schemas.openxmlformats.org/officeDocument/2006/relationships/hyperlink" Target="https://login.consultant.ru/link/?req=doc&amp;base=LAW&amp;n=460025&amp;dst=10233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login.consultant.ru/link/?req=doc&amp;base=LAW&amp;n=460025&amp;dst=100060" TargetMode="External"/><Relationship Id="rId2" Type="http://schemas.openxmlformats.org/officeDocument/2006/relationships/hyperlink" Target="https://login.consultant.ru/link/?req=doc&amp;base=RLAW071&amp;n=356958&amp;dst=100706"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login.consultant.ru/link/?req=doc&amp;base=LAW&amp;n=479355&amp;dst=102588"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login.consultant.ru/link/?req=doc&amp;base=LAW&amp;n=460025&amp;dst=102302" TargetMode="External"/><Relationship Id="rId2" Type="http://schemas.openxmlformats.org/officeDocument/2006/relationships/hyperlink" Target="https://login.consultant.ru/link/?req=doc&amp;base=LAW&amp;n=2875&amp;dst=100196" TargetMode="External"/><Relationship Id="rId1" Type="http://schemas.openxmlformats.org/officeDocument/2006/relationships/slideLayout" Target="../slideLayouts/slideLayout2.xml"/><Relationship Id="rId4" Type="http://schemas.openxmlformats.org/officeDocument/2006/relationships/hyperlink" Target="https://login.consultant.ru/link/?req=doc&amp;base=LAW&amp;n=460025"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login.consultant.ru/link/?req=doc&amp;base=LAW&amp;n=449656&amp;dst=7815" TargetMode="External"/><Relationship Id="rId2" Type="http://schemas.openxmlformats.org/officeDocument/2006/relationships/hyperlink" Target="https://login.consultant.ru/link/?req=doc&amp;base=LAW&amp;n=451846&amp;dst=100306" TargetMode="External"/><Relationship Id="rId1" Type="http://schemas.openxmlformats.org/officeDocument/2006/relationships/slideLayout" Target="../slideLayouts/slideLayout2.xml"/><Relationship Id="rId6" Type="http://schemas.openxmlformats.org/officeDocument/2006/relationships/hyperlink" Target="https://login.consultant.ru/link/?req=doc&amp;base=LAW&amp;n=449656&amp;dst=100160" TargetMode="External"/><Relationship Id="rId5" Type="http://schemas.openxmlformats.org/officeDocument/2006/relationships/hyperlink" Target="https://login.consultant.ru/link/?req=doc&amp;base=RLAW071&amp;n=352977&amp;dst=100451" TargetMode="External"/><Relationship Id="rId4" Type="http://schemas.openxmlformats.org/officeDocument/2006/relationships/hyperlink" Target="https://login.consultant.ru/link/?req=doc&amp;base=LAW&amp;n=449656&amp;dst=7817"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login.consultant.ru/link/?req=doc&amp;base=RLAW071&amp;n=356958&amp;dst=10045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login.consultant.ru/link/?req=doc&amp;base=RLAW071&amp;n=356958"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login.consultant.ru/link/?req=doc&amp;base=RLAW071&amp;n=356958&amp;dst=100706"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login.consultant.ru/link/?req=doc&amp;base=LAW&amp;n=454147&amp;dst=102330" TargetMode="External"/><Relationship Id="rId2" Type="http://schemas.openxmlformats.org/officeDocument/2006/relationships/hyperlink" Target="https://login.consultant.ru/link/?req=doc&amp;base=LAW&amp;n=454147&amp;dst=101515" TargetMode="External"/><Relationship Id="rId1" Type="http://schemas.openxmlformats.org/officeDocument/2006/relationships/slideLayout" Target="../slideLayouts/slideLayout2.xml"/><Relationship Id="rId4" Type="http://schemas.openxmlformats.org/officeDocument/2006/relationships/hyperlink" Target="https://login.consultant.ru/link/?req=doc&amp;base=LAW&amp;n=2875&amp;dst=100196"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login.consultant.ru/link/?req=doc&amp;base=LAW&amp;n=460025&amp;dst=102574"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login.consultant.ru/link/?req=doc&amp;base=RLAW071&amp;n=241461&amp;dst=100474" TargetMode="External"/><Relationship Id="rId2" Type="http://schemas.openxmlformats.org/officeDocument/2006/relationships/hyperlink" Target="https://login.consultant.ru/link/?req=doc&amp;base=RLAW071&amp;n=241461&amp;dst=100421" TargetMode="External"/><Relationship Id="rId1" Type="http://schemas.openxmlformats.org/officeDocument/2006/relationships/slideLayout" Target="../slideLayouts/slideLayout2.xml"/><Relationship Id="rId5" Type="http://schemas.openxmlformats.org/officeDocument/2006/relationships/hyperlink" Target="https://login.consultant.ru/link/?req=doc&amp;base=RLAW071&amp;n=356958&amp;dst=100651" TargetMode="External"/><Relationship Id="rId4" Type="http://schemas.openxmlformats.org/officeDocument/2006/relationships/hyperlink" Target="https://login.consultant.ru/link/?req=doc&amp;base=RLAW071&amp;n=241461&amp;dst=100481"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login.consultant.ru/link/?req=doc&amp;base=RLAW071&amp;n=356958&amp;dst=100651" TargetMode="External"/><Relationship Id="rId2" Type="http://schemas.openxmlformats.org/officeDocument/2006/relationships/hyperlink" Target="https://login.consultant.ru/link/?req=doc&amp;base=LAW&amp;n=460025&amp;dst=9860"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login.consultant.ru/link/?req=doc&amp;base=LAW&amp;n=460025&amp;dst=9860" TargetMode="External"/><Relationship Id="rId2" Type="http://schemas.openxmlformats.org/officeDocument/2006/relationships/hyperlink" Target="https://login.consultant.ru/link/?req=doc&amp;base=RLAW071&amp;n=356958&amp;dst=100651"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login.consultant.ru/link/?req=doc&amp;base=RLAW071&amp;n=356958&amp;dst=100138"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login.consultant.ru/link/?req=doc&amp;base=RLAW071&amp;n=356958&amp;dst=10064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login.consultant.ru/link/?req=doc&amp;base=LAW&amp;n=465969&amp;dst=104132" TargetMode="External"/><Relationship Id="rId2" Type="http://schemas.openxmlformats.org/officeDocument/2006/relationships/hyperlink" Target="https://login.consultant.ru/link/?req=doc&amp;base=LAW&amp;n=465728"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login.consultant.ru/link/?req=doc&amp;base=LAW&amp;n=465728"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login.consultant.ru/link/?req=doc&amp;base=LAW&amp;n=465969&amp;dst=7220"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login.consultant.ru/link/?req=doc&amp;base=RLAW071&amp;n=356958&amp;dst=100649" TargetMode="External"/><Relationship Id="rId2" Type="http://schemas.openxmlformats.org/officeDocument/2006/relationships/hyperlink" Target="https://login.consultant.ru/link/?req=doc&amp;base=RLAW071&amp;n=343479&amp;dst=109" TargetMode="External"/><Relationship Id="rId1" Type="http://schemas.openxmlformats.org/officeDocument/2006/relationships/slideLayout" Target="../slideLayouts/slideLayout2.xml"/><Relationship Id="rId4" Type="http://schemas.openxmlformats.org/officeDocument/2006/relationships/hyperlink" Target="https://login.consultant.ru/link/?req=doc&amp;base=LAW&amp;n=465969&amp;dst=100064"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login.consultant.ru/link/?req=doc&amp;base=RLAW071&amp;n=211448&amp;dst=100642"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login.consultant.ru/link/?req=doc&amp;base=LAW&amp;n=411165&amp;dst=9812"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login.consultant.ru/link/?req=doc&amp;base=LAW&amp;n=411165&amp;dst=981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login.consultant.ru/link/?req=doc&amp;base=LAW&amp;n=430599&amp;dst=100173" TargetMode="External"/><Relationship Id="rId2" Type="http://schemas.openxmlformats.org/officeDocument/2006/relationships/hyperlink" Target="https://login.consultant.ru/link/?req=doc&amp;base=LAW&amp;n=430599&amp;dst=9855" TargetMode="External"/><Relationship Id="rId1" Type="http://schemas.openxmlformats.org/officeDocument/2006/relationships/slideLayout" Target="../slideLayouts/slideLayout2.xml"/><Relationship Id="rId4" Type="http://schemas.openxmlformats.org/officeDocument/2006/relationships/hyperlink" Target="https://login.consultant.ru/link/?req=doc&amp;base=LAW&amp;n=430599&amp;dst=3082"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login.consultant.ru/link/?req=doc&amp;base=LAW&amp;n=422609&amp;dst=102445" TargetMode="External"/><Relationship Id="rId2" Type="http://schemas.openxmlformats.org/officeDocument/2006/relationships/hyperlink" Target="https://login.consultant.ru/link/?req=doc&amp;base=RLAW071&amp;n=343286&amp;dst=10033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40CAF9F-8436-F932-4D7A-6E627A4ED126}"/>
              </a:ext>
            </a:extLst>
          </p:cNvPr>
          <p:cNvSpPr>
            <a:spLocks noGrp="1"/>
          </p:cNvSpPr>
          <p:nvPr>
            <p:ph type="ctrTitle"/>
          </p:nvPr>
        </p:nvSpPr>
        <p:spPr/>
        <p:txBody>
          <a:bodyPr>
            <a:normAutofit fontScale="90000"/>
          </a:bodyPr>
          <a:lstStyle/>
          <a:p>
            <a:r>
              <a:rPr lang="ru-RU" sz="3200" dirty="0"/>
              <a:t>Судебная практика применения Закона Свердловской области «Об административных правонарушениях на территории Свердловской области» в 2024 году</a:t>
            </a:r>
          </a:p>
        </p:txBody>
      </p:sp>
      <p:sp>
        <p:nvSpPr>
          <p:cNvPr id="3" name="Подзаголовок 2">
            <a:extLst>
              <a:ext uri="{FF2B5EF4-FFF2-40B4-BE49-F238E27FC236}">
                <a16:creationId xmlns:a16="http://schemas.microsoft.com/office/drawing/2014/main" xmlns="" id="{361E5F64-AB0C-D2DD-5DEA-0DED6F0F538A}"/>
              </a:ext>
            </a:extLst>
          </p:cNvPr>
          <p:cNvSpPr>
            <a:spLocks noGrp="1"/>
          </p:cNvSpPr>
          <p:nvPr>
            <p:ph type="subTitle" idx="1"/>
          </p:nvPr>
        </p:nvSpPr>
        <p:spPr/>
        <p:txBody>
          <a:bodyPr/>
          <a:lstStyle/>
          <a:p>
            <a:r>
              <a:rPr lang="ru-RU" dirty="0"/>
              <a:t>Хазанов Сергей Дмитриевич, заведующий кафедрой административного права </a:t>
            </a:r>
            <a:r>
              <a:rPr lang="ru-RU" dirty="0" err="1"/>
              <a:t>УрГЮУ</a:t>
            </a:r>
            <a:endParaRPr lang="ru-RU" dirty="0"/>
          </a:p>
        </p:txBody>
      </p:sp>
    </p:spTree>
    <p:extLst>
      <p:ext uri="{BB962C8B-B14F-4D97-AF65-F5344CB8AC3E}">
        <p14:creationId xmlns:p14="http://schemas.microsoft.com/office/powerpoint/2010/main" val="1815385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3F6E347-7D1F-177B-3146-C3671F4CF326}"/>
              </a:ext>
            </a:extLst>
          </p:cNvPr>
          <p:cNvSpPr>
            <a:spLocks noGrp="1"/>
          </p:cNvSpPr>
          <p:nvPr>
            <p:ph type="title"/>
          </p:nvPr>
        </p:nvSpPr>
        <p:spPr/>
        <p:txBody>
          <a:bodyPr>
            <a:normAutofit/>
          </a:bodyPr>
          <a:lstStyle/>
          <a:p>
            <a:r>
              <a:rPr lang="ru-RU" sz="1800" dirty="0"/>
              <a:t>Статья 16 – состав доказан (</a:t>
            </a:r>
            <a:r>
              <a:rPr lang="ru-RU" sz="1050" dirty="0">
                <a:latin typeface=""/>
              </a:rPr>
              <a:t>СВЕРДЛОВСКИЙ ОБЛАСТНОЙ СУД РЕШЕНИЕ от 4 июня 2024 г. по делу N 72-372/2024 )</a:t>
            </a:r>
            <a:endParaRPr lang="ru-RU" sz="1800" dirty="0"/>
          </a:p>
        </p:txBody>
      </p:sp>
      <p:sp>
        <p:nvSpPr>
          <p:cNvPr id="3" name="Объект 2">
            <a:extLst>
              <a:ext uri="{FF2B5EF4-FFF2-40B4-BE49-F238E27FC236}">
                <a16:creationId xmlns:a16="http://schemas.microsoft.com/office/drawing/2014/main" xmlns="" id="{95551606-213C-5AF1-538C-856672D4EE00}"/>
              </a:ext>
            </a:extLst>
          </p:cNvPr>
          <p:cNvSpPr>
            <a:spLocks noGrp="1"/>
          </p:cNvSpPr>
          <p:nvPr>
            <p:ph idx="1"/>
          </p:nvPr>
        </p:nvSpPr>
        <p:spPr>
          <a:xfrm>
            <a:off x="913795" y="2096063"/>
            <a:ext cx="10353762" cy="4549665"/>
          </a:xfrm>
        </p:spPr>
        <p:txBody>
          <a:bodyPr>
            <a:normAutofit fontScale="85000" lnSpcReduction="10000"/>
          </a:bodyPr>
          <a:lstStyle/>
          <a:p>
            <a:pPr algn="just"/>
            <a:r>
              <a:rPr lang="ru-RU" sz="1800" b="0" i="0" u="none" strike="noStrike" baseline="0" dirty="0">
                <a:latin typeface="Calibri" panose="020F0502020204030204" pitchFamily="34" charset="0"/>
              </a:rPr>
              <a:t>Доводы жалобы о регулировании отношений по размещению (стоянке, остановке) транспортных средств только федеральным законодательством основаны на ошибочном толковании закона, в связи с чем удовлетворению не подлежат.</a:t>
            </a:r>
          </a:p>
          <a:p>
            <a:pPr algn="just"/>
            <a:r>
              <a:rPr lang="ru-RU" sz="1800" b="0" i="0" u="none" strike="noStrike" baseline="0" dirty="0">
                <a:latin typeface="Calibri" panose="020F0502020204030204" pitchFamily="34" charset="0"/>
              </a:rPr>
              <a:t>Доводы жалобы о парковке транспортного средства на обочине дороги опровергаются представленными в материалы дела доказательствами. Согласно проекту организации дорожного движения по состоянию на 2023 год (л. д. 175 - 194) дорога в районе дома N 9 по ул. Октябрьской в г. Верхняя Пышма Свердловской области является двухполосной, имеет асфальтовое покрытие и горизонтальную разметку, край проезжей части обозначен линией  (сплошная линия), обочина не предусмотрена, к дороге примыкает газон, заканчивающийся </a:t>
            </a:r>
            <a:r>
              <a:rPr lang="ru-RU" sz="1800" b="0" i="0" u="none" strike="noStrike" baseline="0" dirty="0" err="1">
                <a:latin typeface="Calibri" panose="020F0502020204030204" pitchFamily="34" charset="0"/>
              </a:rPr>
              <a:t>тротуаром.мИз</a:t>
            </a:r>
            <a:r>
              <a:rPr lang="ru-RU" sz="1800" b="0" i="0" u="none" strike="noStrike" baseline="0" dirty="0">
                <a:latin typeface="Calibri" panose="020F0502020204030204" pitchFamily="34" charset="0"/>
              </a:rPr>
              <a:t> панорамной карты интернет-ресурса "Яндекс-карты" на участке дороги по адресу: &lt;...&gt; (л. д. 60 - 62), видно, что автомобильная дорога на данном земельном участке является двухполосной, имеет асфальтовое покрытие и горизонтальную разметку, край проезжей части обозначен линией. Дорога граничит с газоном, на котором расположена древесно-кустарниковая растительность, отсыпка щебнем отсутствует</a:t>
            </a:r>
          </a:p>
          <a:p>
            <a:pPr algn="just"/>
            <a:r>
              <a:rPr lang="ru-RU" sz="1800" b="0" i="0" u="none" strike="noStrike" baseline="0" dirty="0">
                <a:latin typeface="Calibri" panose="020F0502020204030204" pitchFamily="34" charset="0"/>
              </a:rPr>
              <a:t>Из фотографий, сделанных в момент фиксации административного правонарушения (л. д. 12), следует, что дорога по ул. Октябрьской имеет асфальтовое покрытие. Транспортное средство "Ниссан </a:t>
            </a:r>
            <a:r>
              <a:rPr lang="ru-RU" sz="1800" b="0" i="0" u="none" strike="noStrike" baseline="0" dirty="0" err="1">
                <a:latin typeface="Calibri" panose="020F0502020204030204" pitchFamily="34" charset="0"/>
              </a:rPr>
              <a:t>Juke</a:t>
            </a:r>
            <a:r>
              <a:rPr lang="ru-RU" sz="1800" b="0" i="0" u="none" strike="noStrike" baseline="0" dirty="0">
                <a:latin typeface="Calibri" panose="020F0502020204030204" pitchFamily="34" charset="0"/>
              </a:rPr>
              <a:t>", государственный регистрационный знак &lt;...&gt;/196, собственником которого является М., размещено на земельном участке без асфальтового покрытия в непосредственной близости от деревьев.</a:t>
            </a:r>
          </a:p>
          <a:p>
            <a:endParaRPr lang="ru-RU" dirty="0"/>
          </a:p>
        </p:txBody>
      </p:sp>
    </p:spTree>
    <p:extLst>
      <p:ext uri="{BB962C8B-B14F-4D97-AF65-F5344CB8AC3E}">
        <p14:creationId xmlns:p14="http://schemas.microsoft.com/office/powerpoint/2010/main" val="3995281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7755B54-A871-38EA-EC0D-67106329D30E}"/>
              </a:ext>
            </a:extLst>
          </p:cNvPr>
          <p:cNvSpPr>
            <a:spLocks noGrp="1"/>
          </p:cNvSpPr>
          <p:nvPr>
            <p:ph type="title"/>
          </p:nvPr>
        </p:nvSpPr>
        <p:spPr/>
        <p:txBody>
          <a:bodyPr>
            <a:normAutofit/>
          </a:bodyPr>
          <a:lstStyle/>
          <a:p>
            <a:r>
              <a:rPr lang="ru-RU" sz="2000" dirty="0">
                <a:latin typeface=""/>
              </a:rPr>
              <a:t>Пункт 1 статьи 17 – признаком состава признано хранение на придомовой территории разукомплектованного транспортного средства (СВЕРДЛОВСКИЙ ОБЛАСТНОЙ СУД РЕШЕНИЕ от 29 мая 2024 г. по делу N 72-512/2024 </a:t>
            </a:r>
            <a:r>
              <a:rPr lang="ru-RU" sz="1100" dirty="0">
                <a:latin typeface=""/>
              </a:rPr>
              <a:t>)</a:t>
            </a:r>
            <a:endParaRPr lang="ru-RU" sz="2000" dirty="0"/>
          </a:p>
        </p:txBody>
      </p:sp>
      <p:sp>
        <p:nvSpPr>
          <p:cNvPr id="3" name="Объект 2">
            <a:extLst>
              <a:ext uri="{FF2B5EF4-FFF2-40B4-BE49-F238E27FC236}">
                <a16:creationId xmlns:a16="http://schemas.microsoft.com/office/drawing/2014/main" xmlns="" id="{808EE9F7-FDA3-1F95-2BE5-84722261EDA1}"/>
              </a:ext>
            </a:extLst>
          </p:cNvPr>
          <p:cNvSpPr>
            <a:spLocks noGrp="1"/>
          </p:cNvSpPr>
          <p:nvPr>
            <p:ph idx="1"/>
          </p:nvPr>
        </p:nvSpPr>
        <p:spPr>
          <a:xfrm>
            <a:off x="913795" y="2096064"/>
            <a:ext cx="10353762" cy="4484350"/>
          </a:xfrm>
        </p:spPr>
        <p:txBody>
          <a:bodyPr>
            <a:normAutofit fontScale="85000" lnSpcReduction="20000"/>
          </a:bodyPr>
          <a:lstStyle/>
          <a:p>
            <a:pPr algn="just"/>
            <a:r>
              <a:rPr lang="ru-RU" sz="1800" b="0" i="0" u="none" strike="noStrike" baseline="0" dirty="0">
                <a:latin typeface="Calibri" panose="020F0502020204030204" pitchFamily="34" charset="0"/>
              </a:rPr>
              <a:t>Коллегиальным органом, а затем судьей районного суда, установлен факт складирования М. 15 января 2024 года в 15:13 на территории общего пользования вдоль обочины проезжей части дороги возле &lt;...&gt; мусора в виде металлического лома, вышедших из эксплуатации транспортных средств, а также остатков растительности.</a:t>
            </a:r>
          </a:p>
          <a:p>
            <a:pPr algn="just"/>
            <a:r>
              <a:rPr lang="ru-RU" sz="1800" b="0" i="0" u="none" strike="noStrike" baseline="0" dirty="0">
                <a:latin typeface="Calibri" panose="020F0502020204030204" pitchFamily="34" charset="0"/>
              </a:rPr>
              <a:t>Выявление данного факта послужило основанием для составления в отношении М. протокола об административном правонарушении и вынесения постановления о привлечении к административной ответственности</a:t>
            </a:r>
          </a:p>
          <a:p>
            <a:pPr algn="just"/>
            <a:r>
              <a:rPr lang="ru-RU" sz="1800" b="0" i="0" u="none" strike="noStrike" baseline="0" dirty="0">
                <a:latin typeface="Calibri" panose="020F0502020204030204" pitchFamily="34" charset="0"/>
              </a:rPr>
              <a:t>Обстоятельства дела также подтверждены совокупностью иных собранных по делу доказательств, в том числе: актом обследования территории от 15 января 2024 года (л. д. 24); фотоснимками (л. д. 25 - 34), письменными объяснениями М. (л. д. 38 - 39); протоколом заседания административной комиссии (л. д. 47) и иными документами.</a:t>
            </a:r>
          </a:p>
          <a:p>
            <a:pPr algn="just"/>
            <a:r>
              <a:rPr lang="ru-RU" sz="1800" b="0" i="0" u="none" strike="noStrike" baseline="0" dirty="0">
                <a:latin typeface="Calibri" panose="020F0502020204030204" pitchFamily="34" charset="0"/>
              </a:rPr>
              <a:t>Утверждение М. об отсутствии факта складирования мусора на придомовой территории по адресу его проживания основано на ошибочном толковании приведенных выше правовых норм, относящей к категории мусора, в том числе вышедшие из эксплуатации автотранспортные средства, потому несогласие заявителя с вмененным правонарушением и его привлечения к административной ответственности не влечет отмены постановления коллегиального органа и решения судьи.</a:t>
            </a:r>
          </a:p>
          <a:p>
            <a:pPr algn="just"/>
            <a:r>
              <a:rPr lang="ru-RU" sz="1800" b="0" i="0" u="none" strike="noStrike" baseline="0" dirty="0">
                <a:latin typeface="Calibri" panose="020F0502020204030204" pitchFamily="34" charset="0"/>
              </a:rPr>
              <a:t>Так, из представленных в деле фотоснимков, а также письменных пояснений самого М. следует, что перед его домом по адресу: &lt;...&gt; находился кузов автомобиля ВАЗ-2121 в разобранном состоянии, то есть не используемый по прямому назначению, являющийся металлическим ломом,</a:t>
            </a:r>
          </a:p>
          <a:p>
            <a:endParaRPr lang="ru-RU" dirty="0"/>
          </a:p>
        </p:txBody>
      </p:sp>
    </p:spTree>
    <p:extLst>
      <p:ext uri="{BB962C8B-B14F-4D97-AF65-F5344CB8AC3E}">
        <p14:creationId xmlns:p14="http://schemas.microsoft.com/office/powerpoint/2010/main" val="1668924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DA7DF88-63C6-65C2-B312-E5CAD6227CE9}"/>
              </a:ext>
            </a:extLst>
          </p:cNvPr>
          <p:cNvSpPr>
            <a:spLocks noGrp="1"/>
          </p:cNvSpPr>
          <p:nvPr>
            <p:ph type="title"/>
          </p:nvPr>
        </p:nvSpPr>
        <p:spPr>
          <a:xfrm>
            <a:off x="913795" y="609600"/>
            <a:ext cx="10353761" cy="1023257"/>
          </a:xfrm>
        </p:spPr>
        <p:txBody>
          <a:bodyPr>
            <a:normAutofit/>
          </a:bodyPr>
          <a:lstStyle/>
          <a:p>
            <a:r>
              <a:rPr lang="ru-RU" sz="1800" dirty="0"/>
              <a:t>Телефонограмма – надлежащее средство извещения </a:t>
            </a:r>
            <a:br>
              <a:rPr lang="ru-RU" sz="1800" dirty="0"/>
            </a:br>
            <a:r>
              <a:rPr lang="ru-RU" sz="1800" dirty="0"/>
              <a:t>(</a:t>
            </a:r>
            <a:r>
              <a:rPr lang="ru-RU" sz="1050" dirty="0">
                <a:latin typeface=""/>
              </a:rPr>
              <a:t>СВЕРДЛОВСКИЙ ОБЛАСТНОЙ СУД РЕШЕНИЕ от 17 апреля 2024 г. по делу N 72-349/2024) </a:t>
            </a:r>
            <a:endParaRPr lang="ru-RU" sz="1800" dirty="0"/>
          </a:p>
        </p:txBody>
      </p:sp>
      <p:sp>
        <p:nvSpPr>
          <p:cNvPr id="3" name="Объект 2">
            <a:extLst>
              <a:ext uri="{FF2B5EF4-FFF2-40B4-BE49-F238E27FC236}">
                <a16:creationId xmlns:a16="http://schemas.microsoft.com/office/drawing/2014/main" xmlns="" id="{DB638E1A-736D-BB8E-1801-70F71DBE96F0}"/>
              </a:ext>
            </a:extLst>
          </p:cNvPr>
          <p:cNvSpPr>
            <a:spLocks noGrp="1"/>
          </p:cNvSpPr>
          <p:nvPr>
            <p:ph idx="1"/>
          </p:nvPr>
        </p:nvSpPr>
        <p:spPr>
          <a:xfrm>
            <a:off x="913795" y="1594757"/>
            <a:ext cx="10353762" cy="4914899"/>
          </a:xfrm>
        </p:spPr>
        <p:txBody>
          <a:bodyPr>
            <a:normAutofit fontScale="85000" lnSpcReduction="10000"/>
          </a:bodyPr>
          <a:lstStyle/>
          <a:p>
            <a:pPr algn="just"/>
            <a:r>
              <a:rPr lang="ru-RU" sz="1800" b="0" i="0" u="none" strike="noStrike" baseline="0" dirty="0">
                <a:latin typeface="Calibri" panose="020F0502020204030204" pitchFamily="34" charset="0"/>
              </a:rPr>
              <a:t>Согласно материалам дела об административном правонарушении, о времени и месте составления протокола об административном правонарушении, рассмотрения дела об административном правонарушении В. извещен телефонограммами, оформленными надлежащим образом, по телефонному номеру, указанному в карточке учета транспортного средства (л. д. 6 - 10 административного материала). Этот же номер содержится в жалобе, поступившей в суд апелляционной инстанции</a:t>
            </a:r>
          </a:p>
          <a:p>
            <a:pPr algn="just"/>
            <a:r>
              <a:rPr lang="ru-RU" sz="1800" b="0" i="0" u="none" strike="noStrike" baseline="0" dirty="0">
                <a:latin typeface="Calibri" panose="020F0502020204030204" pitchFamily="34" charset="0"/>
              </a:rPr>
              <a:t>Из </a:t>
            </a:r>
            <a:r>
              <a:rPr lang="ru-RU" sz="1800" b="0" i="0" u="none" strike="noStrike" baseline="0" dirty="0">
                <a:solidFill>
                  <a:srgbClr val="0000FF"/>
                </a:solidFill>
                <a:latin typeface="Calibri" panose="020F0502020204030204" pitchFamily="34" charset="0"/>
                <a:hlinkClick r:id="rId2"/>
              </a:rPr>
              <a:t>Обзора судебной практики Верховного Суда Российской Федерации N 1 (2023), утвержденного Президиумом Верховного Суда Российской Федерации 26 апреля 2023 года, следует, что телефонограмма отнесена к числу способов, с использованием которых лица, участвующие в производстве по делу об административном правонарушении, могут быть извещены </a:t>
            </a:r>
          </a:p>
          <a:p>
            <a:pPr algn="just"/>
            <a:r>
              <a:rPr lang="ru-RU" sz="1800" b="0" i="0" u="none" strike="noStrike" baseline="0" dirty="0">
                <a:latin typeface="Calibri" panose="020F0502020204030204" pitchFamily="34" charset="0"/>
              </a:rPr>
              <a:t>Таким образом, должностным лицом коллегиального органа приняты необходимые и достаточные меры к извещению В., и соблюдению предусмотренных Кодекса Российской Федерации об административных правонарушениях прав заявителя. Кроме того, копия протокола об административном правонарушении направлена В. регистрируемым почтовым отправлением (N 80100689884215) по месту его регистрации </a:t>
            </a:r>
          </a:p>
          <a:p>
            <a:pPr algn="just"/>
            <a:r>
              <a:rPr lang="ru-RU" sz="1800" b="0" i="0" u="none" strike="noStrike" baseline="0" dirty="0">
                <a:latin typeface="Calibri" panose="020F0502020204030204" pitchFamily="34" charset="0"/>
              </a:rPr>
              <a:t>О дате и времени рассмотрения судьей жалобы на постановление коллегиального органа В. также извещен телефонограммой по номеру телефона &lt;...&gt; (л. д. 11), указанному в карточке учета транспортного средств</a:t>
            </a:r>
          </a:p>
          <a:p>
            <a:pPr algn="just"/>
            <a:r>
              <a:rPr lang="ru-RU" sz="1800" b="0" i="0" u="none" strike="noStrike" baseline="0" dirty="0">
                <a:latin typeface="Calibri" panose="020F0502020204030204" pitchFamily="34" charset="0"/>
              </a:rPr>
              <a:t>Сведений о том, что данный номер телефона на момент извещения должностным лицом административного органа и судом заявителю не принадлежал, в деле не имеется, сам В. на такие обстоятельства в жалобе не ссылается</a:t>
            </a:r>
          </a:p>
          <a:p>
            <a:endParaRPr lang="ru-RU" dirty="0"/>
          </a:p>
        </p:txBody>
      </p:sp>
    </p:spTree>
    <p:extLst>
      <p:ext uri="{BB962C8B-B14F-4D97-AF65-F5344CB8AC3E}">
        <p14:creationId xmlns:p14="http://schemas.microsoft.com/office/powerpoint/2010/main" val="3878284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6509AA2-5383-E545-CD52-87E5039E1AD2}"/>
              </a:ext>
            </a:extLst>
          </p:cNvPr>
          <p:cNvSpPr>
            <a:spLocks noGrp="1"/>
          </p:cNvSpPr>
          <p:nvPr>
            <p:ph type="title"/>
          </p:nvPr>
        </p:nvSpPr>
        <p:spPr>
          <a:xfrm>
            <a:off x="913795" y="609601"/>
            <a:ext cx="10353761" cy="887186"/>
          </a:xfrm>
        </p:spPr>
        <p:txBody>
          <a:bodyPr>
            <a:normAutofit/>
          </a:bodyPr>
          <a:lstStyle/>
          <a:p>
            <a:r>
              <a:rPr lang="ru-RU" sz="1800" dirty="0"/>
              <a:t>Ненадлежащее извещение о времени и месте рассмотрения дела повлекло отмену постановления АК </a:t>
            </a:r>
            <a:br>
              <a:rPr lang="ru-RU" sz="1800" dirty="0"/>
            </a:br>
            <a:r>
              <a:rPr lang="ru-RU" sz="1800" dirty="0"/>
              <a:t>(</a:t>
            </a:r>
            <a:r>
              <a:rPr lang="ru-RU" sz="1050" dirty="0">
                <a:latin typeface=""/>
              </a:rPr>
              <a:t>СВЕРДЛОВСКИЙ ОБЛАСТНОЙ СУД РЕШЕНИЕ от 3 апреля 2024 г. по делу N 72-309/2024 )</a:t>
            </a:r>
            <a:endParaRPr lang="ru-RU" sz="1800" dirty="0"/>
          </a:p>
        </p:txBody>
      </p:sp>
      <p:sp>
        <p:nvSpPr>
          <p:cNvPr id="3" name="Объект 2">
            <a:extLst>
              <a:ext uri="{FF2B5EF4-FFF2-40B4-BE49-F238E27FC236}">
                <a16:creationId xmlns:a16="http://schemas.microsoft.com/office/drawing/2014/main" xmlns="" id="{98D3E6C6-5677-630C-4BFE-4BE8DF250111}"/>
              </a:ext>
            </a:extLst>
          </p:cNvPr>
          <p:cNvSpPr>
            <a:spLocks noGrp="1"/>
          </p:cNvSpPr>
          <p:nvPr>
            <p:ph idx="1"/>
          </p:nvPr>
        </p:nvSpPr>
        <p:spPr>
          <a:xfrm>
            <a:off x="913795" y="1670957"/>
            <a:ext cx="10353762" cy="5045529"/>
          </a:xfrm>
        </p:spPr>
        <p:txBody>
          <a:bodyPr>
            <a:normAutofit fontScale="70000" lnSpcReduction="20000"/>
          </a:bodyPr>
          <a:lstStyle/>
          <a:p>
            <a:pPr algn="just"/>
            <a:r>
              <a:rPr lang="ru-RU" sz="1800" b="0" i="0" u="none" strike="noStrike" baseline="0" dirty="0">
                <a:latin typeface="Calibri" panose="020F0502020204030204" pitchFamily="34" charset="0"/>
              </a:rPr>
              <a:t>Извещение о вызове Р. для дачи объяснений, составления (ознакомления, подписания, вручения) протокола об административном правонарушении на 22 ноября 2023 года направлено Р. заказным письмом с уведомлением, которое в связи с истечением срока хранения вернулось в коллегиальный орган</a:t>
            </a:r>
          </a:p>
          <a:p>
            <a:pPr algn="just"/>
            <a:r>
              <a:rPr lang="ru-RU" sz="1800" b="0" i="0" u="none" strike="noStrike" baseline="0" dirty="0">
                <a:latin typeface="Calibri" panose="020F0502020204030204" pitchFamily="34" charset="0"/>
              </a:rPr>
              <a:t>Сведений о направлении копии определения о назначении времени и места рассмотрения дела от 27 ноября 2023 года, а также извещения о рассмотрении дела коллегиальным органом на 12 декабря 2023 года в 14:35 материалы дела не содержат</a:t>
            </a:r>
          </a:p>
          <a:p>
            <a:pPr algn="just"/>
            <a:r>
              <a:rPr lang="ru-RU" sz="1800" b="0" i="0" u="none" strike="noStrike" baseline="0" dirty="0">
                <a:latin typeface="Calibri" panose="020F0502020204030204" pitchFamily="34" charset="0"/>
              </a:rPr>
              <a:t>Таким образом, на момент рассмотрения дела об административном правонарушении административной комиссией сведения о надлежащем извещении Р. о времени и месте рассмотрения дела об административном правонарушении отсутствовали.</a:t>
            </a:r>
          </a:p>
          <a:p>
            <a:pPr algn="just"/>
            <a:r>
              <a:rPr lang="ru-RU" sz="1800" b="0" i="0" u="none" strike="noStrike" baseline="0" dirty="0">
                <a:latin typeface="Calibri" panose="020F0502020204030204" pitchFamily="34" charset="0"/>
              </a:rPr>
              <a:t>Так, исходя из отчета об отслеживании отправления с почтовым идентификатором 82700001543694 (л. д. 29), списка почтовых отправлений (л. д. 28) и почтового конверта (л. д. 30) усматривается, что 3 ноября 2023 года в почтовом конверте, адресованном Р., было направлено извещение от 1 ноября 2023 года о вызове на составление протокола об административном правонарушении</a:t>
            </a:r>
          </a:p>
          <a:p>
            <a:pPr algn="just"/>
            <a:r>
              <a:rPr lang="ru-RU" sz="1800" b="0" i="0" u="none" strike="noStrike" baseline="0" dirty="0">
                <a:latin typeface="Calibri" panose="020F0502020204030204" pitchFamily="34" charset="0"/>
              </a:rPr>
              <a:t>После составления протокола об административном правонарушении главным специалистом отдела экономики администрации Верх-Исетского района г. Екатеринбурга С. сопроводительным письмом с приложенными материалами дела об административном правонарушении 24 ноября 2023 года направлены председателю административной комиссии Верх-Исетского района г. Екатеринбурга (л. д. 33). Получив указанное дело об административном правонарушении, административной комиссией 27 ноября 2023 года вынесено определение о назначении времени и места рассмотрения - 12 декабря 2023 года в 14:35 (л. д. 34). Какие-либо извещения о времени и месте рассмотрения дела об административном правонарушении административной комиссией Р. не направлялись</a:t>
            </a:r>
          </a:p>
          <a:p>
            <a:pPr algn="just"/>
            <a:r>
              <a:rPr lang="ru-RU" sz="1800" b="0" i="0" u="none" strike="noStrike" baseline="0" dirty="0">
                <a:latin typeface="Calibri" panose="020F0502020204030204" pitchFamily="34" charset="0"/>
              </a:rPr>
              <a:t>Вопреки содержащимся в решении выводам судьи сведений о надлежащем извещении Р. о месте и времени рассмотрения дела у административной комиссии не имелось. Отчет об отслеживании отправления с почтовым идентификатором 82700001543694 содержал сведения лишь о направлении извещения о вызове Р. для дачи объяснений, составления (ознакомления, подписания, вручения) протокола об административном правонарушении , но никак не о вызове на рассмотрение дела и вынесение постановления по делу об административном правонарушении</a:t>
            </a:r>
          </a:p>
          <a:p>
            <a:endParaRPr lang="ru-RU" dirty="0"/>
          </a:p>
        </p:txBody>
      </p:sp>
    </p:spTree>
    <p:extLst>
      <p:ext uri="{BB962C8B-B14F-4D97-AF65-F5344CB8AC3E}">
        <p14:creationId xmlns:p14="http://schemas.microsoft.com/office/powerpoint/2010/main" val="252345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81C40ED-AE18-A21D-1CB5-8AE65F8F5ED2}"/>
              </a:ext>
            </a:extLst>
          </p:cNvPr>
          <p:cNvSpPr>
            <a:spLocks noGrp="1"/>
          </p:cNvSpPr>
          <p:nvPr>
            <p:ph type="title"/>
          </p:nvPr>
        </p:nvSpPr>
        <p:spPr>
          <a:xfrm>
            <a:off x="913795" y="609601"/>
            <a:ext cx="10353761" cy="810986"/>
          </a:xfrm>
        </p:spPr>
        <p:txBody>
          <a:bodyPr>
            <a:normAutofit/>
          </a:bodyPr>
          <a:lstStyle/>
          <a:p>
            <a:r>
              <a:rPr lang="ru-RU" sz="1800" dirty="0"/>
              <a:t>Субъект административного правонарушения определен неверно (</a:t>
            </a:r>
            <a:r>
              <a:rPr lang="ru-RU" sz="1050" dirty="0">
                <a:latin typeface=""/>
              </a:rPr>
              <a:t>СВЕРДЛОВСКИЙ ОБЛАСТНОЙ СУД РЕШЕНИЕ от 13 марта 2024 г. по делу N 72-220/2024 </a:t>
            </a:r>
            <a:r>
              <a:rPr lang="ru-RU" sz="1800" dirty="0">
                <a:latin typeface=""/>
              </a:rPr>
              <a:t>)</a:t>
            </a:r>
            <a:endParaRPr lang="ru-RU" sz="1800" dirty="0"/>
          </a:p>
        </p:txBody>
      </p:sp>
      <p:sp>
        <p:nvSpPr>
          <p:cNvPr id="3" name="Объект 2">
            <a:extLst>
              <a:ext uri="{FF2B5EF4-FFF2-40B4-BE49-F238E27FC236}">
                <a16:creationId xmlns:a16="http://schemas.microsoft.com/office/drawing/2014/main" xmlns="" id="{7CD76409-EBBD-6E9A-3E9D-ACC656FD3B64}"/>
              </a:ext>
            </a:extLst>
          </p:cNvPr>
          <p:cNvSpPr>
            <a:spLocks noGrp="1"/>
          </p:cNvSpPr>
          <p:nvPr>
            <p:ph idx="1"/>
          </p:nvPr>
        </p:nvSpPr>
        <p:spPr>
          <a:xfrm>
            <a:off x="913795" y="1420587"/>
            <a:ext cx="10353762" cy="5339241"/>
          </a:xfrm>
        </p:spPr>
        <p:txBody>
          <a:bodyPr>
            <a:normAutofit fontScale="62500" lnSpcReduction="20000"/>
          </a:bodyPr>
          <a:lstStyle/>
          <a:p>
            <a:pPr algn="just"/>
            <a:r>
              <a:rPr lang="ru-RU" sz="2300" b="0" i="0" u="none" strike="noStrike" baseline="0" dirty="0">
                <a:latin typeface="Calibri" panose="020F0502020204030204" pitchFamily="34" charset="0"/>
              </a:rPr>
              <a:t>Как усматривается из материалов дела, 15 августа 2023 года в 10:53 по адресу: &lt;...&gt; А. на прилегающей к ее домовладению земельном участке организовала, при помощи строительной техники (трактор) и с использованием труда физических лиц, проведение земляных работ, связанных с благоустройством, без разрешения (ордера) на проведение этих работ, выдаваемого органом местного самоуправления муниципальных образований</a:t>
            </a:r>
          </a:p>
          <a:p>
            <a:pPr algn="just"/>
            <a:r>
              <a:rPr lang="ru-RU" sz="2300" b="0" i="0" u="none" strike="noStrike" baseline="0" dirty="0">
                <a:latin typeface="Calibri" panose="020F0502020204030204" pitchFamily="34" charset="0"/>
              </a:rPr>
              <a:t>По факту выявленного нарушения уполномоченным должностным лицом органа местного самоуправления 3 октября 2023 года в отношении А. составлен протокол об административном правонарушении, предусмотренном </a:t>
            </a:r>
            <a:r>
              <a:rPr lang="ru-RU" sz="2300" b="0" i="0" u="none" strike="noStrike" baseline="0" dirty="0">
                <a:solidFill>
                  <a:srgbClr val="0000FF"/>
                </a:solidFill>
                <a:latin typeface="Calibri" panose="020F0502020204030204" pitchFamily="34" charset="0"/>
                <a:hlinkClick r:id="rId2"/>
              </a:rPr>
              <a:t>п. 1 ст. 15</a:t>
            </a:r>
          </a:p>
          <a:p>
            <a:pPr algn="just"/>
            <a:r>
              <a:rPr lang="ru-RU" sz="2300" b="0" i="0" u="none" strike="noStrike" baseline="0" dirty="0">
                <a:latin typeface="Calibri" panose="020F0502020204030204" pitchFamily="34" charset="0"/>
              </a:rPr>
              <a:t>Судья установил, что А., являясь собственником земельного участка с кадастровым номером &lt;...&gt;, расположенного по адресу: &lt;...&gt;, допустила нарушение вышеуказанных требований, поскольку организовала проведение земляных работ, связанных с благоустройством придомовой территории, без разрешения (ордера) на проведение этих работ.</a:t>
            </a:r>
          </a:p>
          <a:p>
            <a:pPr algn="just"/>
            <a:r>
              <a:rPr lang="ru-RU" sz="2300" b="0" i="0" u="none" strike="noStrike" baseline="0" dirty="0">
                <a:latin typeface="Calibri" panose="020F0502020204030204" pitchFamily="34" charset="0"/>
              </a:rPr>
              <a:t>Сомнения в виновности лица, в отношении которого осуществляется производство по делу об административном правонарушении, признаются неустранимыми, когда собранные по делу доказательства не позволяют сделать однозначный вывод о виновности или невиновности лица, а представляемые законом средства и способы собирания доказательств исчерпаны.</a:t>
            </a:r>
          </a:p>
          <a:p>
            <a:pPr algn="just"/>
            <a:r>
              <a:rPr lang="ru-RU" sz="2300" b="0" i="0" u="none" strike="noStrike" baseline="0" dirty="0">
                <a:latin typeface="Calibri" panose="020F0502020204030204" pitchFamily="34" charset="0"/>
              </a:rPr>
              <a:t>Так, из объяснений А., данных административной комиссии при производстве по делу и при рассмотрении жалобы в областном суде, следует, что с 2015 года она проживает с мамой в г. Дегтярске, за которой оказывает присмотр и уход. В жилом доме, находящемся в г. Полевском бывает очень редко, в нем проживает ее дочь с семьей. Земляные работы по очистке сточных каналов организовал и провел ее зять - С., о чем она уведомлена не была.</a:t>
            </a:r>
          </a:p>
          <a:p>
            <a:endParaRPr lang="ru-RU" dirty="0"/>
          </a:p>
        </p:txBody>
      </p:sp>
    </p:spTree>
    <p:extLst>
      <p:ext uri="{BB962C8B-B14F-4D97-AF65-F5344CB8AC3E}">
        <p14:creationId xmlns:p14="http://schemas.microsoft.com/office/powerpoint/2010/main" val="1050465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A90FFDC-0D10-EE3D-FCB2-AC498E636374}"/>
              </a:ext>
            </a:extLst>
          </p:cNvPr>
          <p:cNvSpPr>
            <a:spLocks noGrp="1"/>
          </p:cNvSpPr>
          <p:nvPr>
            <p:ph type="title"/>
          </p:nvPr>
        </p:nvSpPr>
        <p:spPr/>
        <p:txBody>
          <a:bodyPr>
            <a:normAutofit/>
          </a:bodyPr>
          <a:lstStyle/>
          <a:p>
            <a:r>
              <a:rPr lang="ru-RU" sz="1600" dirty="0">
                <a:latin typeface=""/>
              </a:rPr>
              <a:t>СВЕРДЛОВСКИЙ ОБЛАСТНОЙ СУД РЕШЕНИЕ от 13 марта 2024 г. по делу N 72-220/2024 </a:t>
            </a:r>
            <a:endParaRPr lang="ru-RU" sz="1600" dirty="0"/>
          </a:p>
        </p:txBody>
      </p:sp>
      <p:sp>
        <p:nvSpPr>
          <p:cNvPr id="3" name="Объект 2">
            <a:extLst>
              <a:ext uri="{FF2B5EF4-FFF2-40B4-BE49-F238E27FC236}">
                <a16:creationId xmlns:a16="http://schemas.microsoft.com/office/drawing/2014/main" xmlns="" id="{7A5035BC-58D9-24B2-57F0-88DD7BD18D61}"/>
              </a:ext>
            </a:extLst>
          </p:cNvPr>
          <p:cNvSpPr>
            <a:spLocks noGrp="1"/>
          </p:cNvSpPr>
          <p:nvPr>
            <p:ph idx="1"/>
          </p:nvPr>
        </p:nvSpPr>
        <p:spPr>
          <a:xfrm>
            <a:off x="913795" y="2096064"/>
            <a:ext cx="10353762" cy="4377664"/>
          </a:xfrm>
        </p:spPr>
        <p:txBody>
          <a:bodyPr>
            <a:normAutofit fontScale="70000" lnSpcReduction="20000"/>
          </a:bodyPr>
          <a:lstStyle/>
          <a:p>
            <a:pPr algn="just"/>
            <a:r>
              <a:rPr lang="ru-RU" sz="2000" b="0" i="0" u="none" strike="noStrike" baseline="0" dirty="0">
                <a:latin typeface="Calibri" panose="020F0502020204030204" pitchFamily="34" charset="0"/>
              </a:rPr>
              <a:t>В своих письменных объяснениях С. указывает, что им был нанят экскаватор-погрузчик для благоустройства придомовой территории, а точнее реконструкции сточной канавы расположенной у его дома</a:t>
            </a:r>
          </a:p>
          <a:p>
            <a:pPr algn="just"/>
            <a:r>
              <a:rPr lang="ru-RU" sz="2000" b="0" i="0" u="none" strike="noStrike" baseline="0" dirty="0">
                <a:latin typeface="Calibri" panose="020F0502020204030204" pitchFamily="34" charset="0"/>
              </a:rPr>
              <a:t>Также фотоснимками и видеозаписью подтверждается, что во время проведения земляных работ А. не присутствует, а рядом с домом с лопатой ходит мужчина среднего телосложения, который также руководил водителем экскаватора-погрузчика для благоустройства и реконструкции сточной канавы, расположенной на прилегающей территории рядом с домом.</a:t>
            </a:r>
          </a:p>
          <a:p>
            <a:pPr algn="just"/>
            <a:r>
              <a:rPr lang="ru-RU" sz="2000" b="0" i="0" u="none" strike="noStrike" baseline="0" dirty="0">
                <a:latin typeface="Calibri" panose="020F0502020204030204" pitchFamily="34" charset="0"/>
              </a:rPr>
              <a:t>Рассматриваемое дело об административном правонарушении возбуждено по результатам проверки сообщения о нарушениях требований благоустройства, допущенных на земельном участке, находящемся в собственности А., которая последовательно сообщала в своих жалобах, что в момент совершения правонарушения на территории земельного участка не находилась, заказчиком проведения земляных работ, связанных с благоустройством территорий населенных пунктов, без разрешения (ордера) на проведение этих работ, не являлась.</a:t>
            </a:r>
          </a:p>
          <a:p>
            <a:pPr algn="just"/>
            <a:r>
              <a:rPr lang="ru-RU" sz="2000" b="0" i="0" u="none" strike="noStrike" baseline="0" dirty="0">
                <a:latin typeface="Calibri" panose="020F0502020204030204" pitchFamily="34" charset="0"/>
              </a:rPr>
              <a:t>Более того, лицо, которое обратилось с заявлением о проведении земляных работ - Н., также указывала на то, что заказчиком таких работ являлся С.</a:t>
            </a:r>
          </a:p>
          <a:p>
            <a:pPr algn="just"/>
            <a:r>
              <a:rPr lang="ru-RU" sz="2000" b="0" i="0" u="none" strike="noStrike" baseline="0" dirty="0">
                <a:latin typeface="Calibri" panose="020F0502020204030204" pitchFamily="34" charset="0"/>
              </a:rPr>
              <a:t>При указанных обстоятельствах вывод коллегиального органа и судьи о виновности А. в нарушении требований охраны окружающей среды и благоустройства, не может быть признан обоснованным, поскольку объективных доказательств тому, что именно А., является заказчиком по проведению земляных работ, связанных с благоустройством придомовой территории, без разрешения (ордера) на проведение этих работ, либо эти действия совершались с ее ведома или по ее поручению третьими лицами, не имеется и данные обстоятельства в полном объеме не были выяснены.</a:t>
            </a:r>
          </a:p>
          <a:p>
            <a:endParaRPr lang="ru-RU" dirty="0"/>
          </a:p>
        </p:txBody>
      </p:sp>
    </p:spTree>
    <p:extLst>
      <p:ext uri="{BB962C8B-B14F-4D97-AF65-F5344CB8AC3E}">
        <p14:creationId xmlns:p14="http://schemas.microsoft.com/office/powerpoint/2010/main" val="374694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1A60D6E-BB80-1F24-54C7-0AE98A06EE6A}"/>
              </a:ext>
            </a:extLst>
          </p:cNvPr>
          <p:cNvSpPr>
            <a:spLocks noGrp="1"/>
          </p:cNvSpPr>
          <p:nvPr>
            <p:ph type="title"/>
          </p:nvPr>
        </p:nvSpPr>
        <p:spPr/>
        <p:txBody>
          <a:bodyPr>
            <a:normAutofit/>
          </a:bodyPr>
          <a:lstStyle/>
          <a:p>
            <a:r>
              <a:rPr lang="ru-RU" sz="2000" dirty="0"/>
              <a:t>Ненадлежащее извещение о составлении протокола (иным способом)</a:t>
            </a:r>
            <a:br>
              <a:rPr lang="ru-RU" sz="2000" dirty="0"/>
            </a:br>
            <a:r>
              <a:rPr lang="ru-RU" sz="2000" dirty="0"/>
              <a:t> </a:t>
            </a:r>
            <a:r>
              <a:rPr lang="ru-RU" sz="1100" dirty="0">
                <a:latin typeface=""/>
              </a:rPr>
              <a:t>СВЕРДЛОВСКИЙ ОБЛАСТНОЙ СУД РЕШЕНИЕ от 6 марта 2024 г. по делу N 72-237/2024 </a:t>
            </a:r>
            <a:endParaRPr lang="ru-RU" sz="2000" dirty="0"/>
          </a:p>
        </p:txBody>
      </p:sp>
      <p:sp>
        <p:nvSpPr>
          <p:cNvPr id="3" name="Объект 2">
            <a:extLst>
              <a:ext uri="{FF2B5EF4-FFF2-40B4-BE49-F238E27FC236}">
                <a16:creationId xmlns:a16="http://schemas.microsoft.com/office/drawing/2014/main" xmlns="" id="{308A1C45-58AD-F167-9972-9A24C6FA27DD}"/>
              </a:ext>
            </a:extLst>
          </p:cNvPr>
          <p:cNvSpPr>
            <a:spLocks noGrp="1"/>
          </p:cNvSpPr>
          <p:nvPr>
            <p:ph idx="1"/>
          </p:nvPr>
        </p:nvSpPr>
        <p:spPr/>
        <p:txBody>
          <a:bodyPr>
            <a:normAutofit fontScale="92500" lnSpcReduction="20000"/>
          </a:bodyPr>
          <a:lstStyle/>
          <a:p>
            <a:pPr algn="just"/>
            <a:r>
              <a:rPr lang="ru-RU" sz="1800" b="0" i="0" u="none" strike="noStrike" baseline="0" dirty="0">
                <a:latin typeface="Calibri" panose="020F0502020204030204" pitchFamily="34" charset="0"/>
              </a:rPr>
              <a:t>Из материалов дела усматривается, что К. от подписи в подтверждение получения извещения о времени и месте составления протокола об административном правонарушении отказался, о чем административной комиссией составлен акт (л. &lt;...&gt;).</a:t>
            </a:r>
          </a:p>
          <a:p>
            <a:pPr algn="just"/>
            <a:r>
              <a:rPr lang="ru-RU" sz="1800" b="0" i="0" u="none" strike="noStrike" baseline="0" dirty="0">
                <a:latin typeface="Calibri" panose="020F0502020204030204" pitchFamily="34" charset="0"/>
              </a:rPr>
              <a:t>Согласно данному акту, в нем зафиксирован отказ от подписи К., тогда как производство по делу осуществлялось в отношении К.</a:t>
            </a:r>
          </a:p>
          <a:p>
            <a:pPr algn="just"/>
            <a:r>
              <a:rPr lang="ru-RU" sz="1800" b="0" i="0" u="none" strike="noStrike" baseline="0" dirty="0">
                <a:latin typeface="Calibri" panose="020F0502020204030204" pitchFamily="34" charset="0"/>
              </a:rPr>
              <a:t>При рассмотрении настоящей жалобы К. указал, что 21 сентября 2023 года уведомление о времени и месте составления протокола об административном правонарушении не получал, от подписи не отказывался.</a:t>
            </a:r>
          </a:p>
          <a:p>
            <a:pPr algn="just"/>
            <a:r>
              <a:rPr lang="ru-RU" sz="1800" b="0" i="0" u="none" strike="noStrike" baseline="0" dirty="0">
                <a:latin typeface="Calibri" panose="020F0502020204030204" pitchFamily="34" charset="0"/>
              </a:rPr>
              <a:t>Поскольку представленные в материалы дела сведения об извещении К. о составлении протокола об административном правонарушении содержат существенные противоречия, а все неустранимые сомнения в виновности лица, привлекаемого к административной ответственности, толкуются в пользу этого лица, использование такого протокола в качестве доказательства по делу является не допустимым.</a:t>
            </a:r>
          </a:p>
          <a:p>
            <a:endParaRPr lang="ru-RU" dirty="0"/>
          </a:p>
        </p:txBody>
      </p:sp>
    </p:spTree>
    <p:extLst>
      <p:ext uri="{BB962C8B-B14F-4D97-AF65-F5344CB8AC3E}">
        <p14:creationId xmlns:p14="http://schemas.microsoft.com/office/powerpoint/2010/main" val="2638897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43F83D3-D714-55F4-4D17-7FD45563766F}"/>
              </a:ext>
            </a:extLst>
          </p:cNvPr>
          <p:cNvSpPr>
            <a:spLocks noGrp="1"/>
          </p:cNvSpPr>
          <p:nvPr>
            <p:ph type="title"/>
          </p:nvPr>
        </p:nvSpPr>
        <p:spPr/>
        <p:txBody>
          <a:bodyPr>
            <a:normAutofit/>
          </a:bodyPr>
          <a:lstStyle/>
          <a:p>
            <a:r>
              <a:rPr lang="ru-RU" sz="1800" dirty="0">
                <a:latin typeface=""/>
              </a:rPr>
              <a:t>Статья 16 – доказывание субъекта и извещение </a:t>
            </a:r>
            <a:br>
              <a:rPr lang="ru-RU" sz="1800" dirty="0">
                <a:latin typeface=""/>
              </a:rPr>
            </a:br>
            <a:r>
              <a:rPr lang="ru-RU" sz="1800" dirty="0">
                <a:latin typeface=""/>
              </a:rPr>
              <a:t>СВЕРДЛОВСКИЙ ОБЛАСТНОЙ СУД РЕШЕНИЕ от 28 февраля 2024 г. по делу N 72-167/2024 </a:t>
            </a:r>
            <a:endParaRPr lang="ru-RU" sz="1800" dirty="0"/>
          </a:p>
        </p:txBody>
      </p:sp>
      <p:sp>
        <p:nvSpPr>
          <p:cNvPr id="3" name="Объект 2">
            <a:extLst>
              <a:ext uri="{FF2B5EF4-FFF2-40B4-BE49-F238E27FC236}">
                <a16:creationId xmlns:a16="http://schemas.microsoft.com/office/drawing/2014/main" xmlns="" id="{39BEF90C-8C65-F71B-8400-93652CE39D1A}"/>
              </a:ext>
            </a:extLst>
          </p:cNvPr>
          <p:cNvSpPr>
            <a:spLocks noGrp="1"/>
          </p:cNvSpPr>
          <p:nvPr>
            <p:ph idx="1"/>
          </p:nvPr>
        </p:nvSpPr>
        <p:spPr>
          <a:xfrm>
            <a:off x="913795" y="2096063"/>
            <a:ext cx="10353762" cy="4652545"/>
          </a:xfrm>
        </p:spPr>
        <p:txBody>
          <a:bodyPr>
            <a:normAutofit fontScale="62500" lnSpcReduction="20000"/>
          </a:bodyPr>
          <a:lstStyle/>
          <a:p>
            <a:pPr algn="just"/>
            <a:r>
              <a:rPr lang="ru-RU" sz="1800" b="0" i="0" u="none" strike="noStrike" baseline="0" dirty="0">
                <a:latin typeface="Calibri" panose="020F0502020204030204" pitchFamily="34" charset="0"/>
              </a:rPr>
              <a:t>При этом довод автора жалобы о ее непричастности к совершению данного правонарушения, поскольку транспортным средством управлял Я. подлежит отклонению, так как явку Я. на рассмотрение как дела в административной комиссии, так и в судебные инстанции Л., не обеспечила, а его письменные пояснения не могут быть признаны допустимым доказательством по делу, ввиду отсутствия сведений о разъяснения Я. прав, предусмотренных </a:t>
            </a:r>
            <a:r>
              <a:rPr lang="ru-RU" sz="1800" b="0" i="0" u="none" strike="noStrike" baseline="0" dirty="0">
                <a:solidFill>
                  <a:srgbClr val="0000FF"/>
                </a:solidFill>
                <a:latin typeface="Calibri" panose="020F0502020204030204" pitchFamily="34" charset="0"/>
                <a:hlinkClick r:id="rId2"/>
              </a:rPr>
              <a:t>ст. 25.6 Кодекса Российской Федерации об административных правонарушениях, и предупреждения его об ответственности, предусмотренной </a:t>
            </a:r>
            <a:r>
              <a:rPr lang="ru-RU" sz="1800" b="0" i="0" u="none" strike="noStrike" baseline="0" dirty="0">
                <a:solidFill>
                  <a:srgbClr val="0000FF"/>
                </a:solidFill>
                <a:latin typeface="Calibri" panose="020F0502020204030204" pitchFamily="34" charset="0"/>
                <a:hlinkClick r:id="rId3"/>
              </a:rPr>
              <a:t>ст. 17.9 Кодекса Российской Федерации об административных правонарушениях, за дачу ложный пояснений.</a:t>
            </a:r>
          </a:p>
          <a:p>
            <a:pPr algn="just"/>
            <a:r>
              <a:rPr lang="ru-RU" sz="1800" b="0" i="0" u="none" strike="noStrike" baseline="0" dirty="0">
                <a:latin typeface="Calibri" panose="020F0502020204030204" pitchFamily="34" charset="0"/>
              </a:rPr>
              <a:t>Сведения о месте регистрации собственника транспортного средства входят в состав регистрационных данных транспортного средства.</a:t>
            </a:r>
          </a:p>
          <a:p>
            <a:pPr algn="just"/>
            <a:r>
              <a:rPr lang="ru-RU" sz="1800" b="0" i="0" u="none" strike="noStrike" baseline="0" dirty="0">
                <a:latin typeface="Calibri" panose="020F0502020204030204" pitchFamily="34" charset="0"/>
              </a:rPr>
              <a:t>В этой связи при смене места жительства собственник (владелец) транспортного средства должен внести изменения в регистрационные данные транспортного средства, а также сообщить всем заинтересованным лицам, в том числе в ГИБДД, о смене адреса места жительства и контактных данных.</a:t>
            </a:r>
          </a:p>
          <a:p>
            <a:pPr algn="just"/>
            <a:r>
              <a:rPr lang="ru-RU" sz="1800" b="0" i="0" u="none" strike="noStrike" baseline="0" dirty="0">
                <a:latin typeface="Calibri" panose="020F0502020204030204" pitchFamily="34" charset="0"/>
              </a:rPr>
              <a:t>Из карточки учета транспортного средства (л. д. 25) следует, что 18 мая 2023 года во время регистрации транспортного средства Л. указала адрес регистрации: &lt;...&gt;, и контактный телефон &lt;...&gt;.</a:t>
            </a:r>
          </a:p>
          <a:p>
            <a:pPr algn="just"/>
            <a:r>
              <a:rPr lang="ru-RU" sz="1800" b="0" i="0" u="none" strike="noStrike" baseline="0" dirty="0">
                <a:latin typeface="Calibri" panose="020F0502020204030204" pitchFamily="34" charset="0"/>
              </a:rPr>
              <a:t>По указанному номеру телефона Л. должностным лицом административного органа переданы две телефонограммы от 14 августа 2023 года об извещении на составление протокола об административном правонарушении (л. д. 27) и от 18 августа 2023 года о рассмотрении дела об административном правонарушении (л. д. 33), обе телефонограммы приняты Л. лично.</a:t>
            </a:r>
          </a:p>
          <a:p>
            <a:pPr algn="just"/>
            <a:r>
              <a:rPr lang="ru-RU" sz="1800" b="0" i="0" u="none" strike="noStrike" baseline="0" dirty="0">
                <a:latin typeface="Calibri" panose="020F0502020204030204" pitchFamily="34" charset="0"/>
              </a:rPr>
              <a:t>Об изменении номера телефона в июне 2023 года, о чем указано в жалобе, Л. должностных лиц ГИБДД не уведомила, доказательств обратного суду не представлено.</a:t>
            </a:r>
          </a:p>
          <a:p>
            <a:pPr algn="just"/>
            <a:r>
              <a:rPr lang="ru-RU" sz="1800" b="0" i="0" u="none" strike="noStrike" baseline="0" dirty="0">
                <a:latin typeface="Calibri" panose="020F0502020204030204" pitchFamily="34" charset="0"/>
              </a:rPr>
              <a:t>Таким образом, передавая телефонограммы от 14 августа 2023 года об извещении на составление протокола об административном правонарушении (л. д. 27) и от 18 августа 2023 года о рассмотрении дела об административном правонарушении (л. д. 33) по номеру контактного телефона 7-996&lt;...&gt;, должностное лицо административного органа правомерно руководствовалось сведениями, имеющимися в карточке учета транспортного средства, в которую сведения об изменении номера контактного телефона Л. заблаговременно не представлены.</a:t>
            </a:r>
          </a:p>
          <a:p>
            <a:pPr algn="just"/>
            <a:r>
              <a:rPr lang="ru-RU" sz="1800" b="0" i="0" u="none" strike="noStrike" baseline="0" dirty="0">
                <a:latin typeface="Calibri" panose="020F0502020204030204" pitchFamily="34" charset="0"/>
              </a:rPr>
              <a:t>Поскольку сведения о собственнике транспортного средства получены должностным административного органа из официальной базы ГИБДД, а в материалах дела отсутствуют данные об обращении Л. об изменении номера контактного телефона в ГИБДД, </a:t>
            </a:r>
            <a:endParaRPr lang="ru-RU" dirty="0"/>
          </a:p>
        </p:txBody>
      </p:sp>
    </p:spTree>
    <p:extLst>
      <p:ext uri="{BB962C8B-B14F-4D97-AF65-F5344CB8AC3E}">
        <p14:creationId xmlns:p14="http://schemas.microsoft.com/office/powerpoint/2010/main" val="4015101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F44D77A-40CA-6BB0-5292-1AEF1B8CB633}"/>
              </a:ext>
            </a:extLst>
          </p:cNvPr>
          <p:cNvSpPr>
            <a:spLocks noGrp="1"/>
          </p:cNvSpPr>
          <p:nvPr>
            <p:ph type="title"/>
          </p:nvPr>
        </p:nvSpPr>
        <p:spPr/>
        <p:txBody>
          <a:bodyPr>
            <a:normAutofit/>
          </a:bodyPr>
          <a:lstStyle/>
          <a:p>
            <a:r>
              <a:rPr lang="ru-RU" sz="1800" dirty="0">
                <a:latin typeface=""/>
              </a:rPr>
              <a:t>СВЕРДЛОВСКИЙ ОБЛАСТНОЙ СУД РЕШЕНИЕ от 28 февраля 2024 г. по делу N 72-167/2024 </a:t>
            </a:r>
            <a:endParaRPr lang="ru-RU" sz="1800" dirty="0"/>
          </a:p>
        </p:txBody>
      </p:sp>
      <p:sp>
        <p:nvSpPr>
          <p:cNvPr id="3" name="Объект 2">
            <a:extLst>
              <a:ext uri="{FF2B5EF4-FFF2-40B4-BE49-F238E27FC236}">
                <a16:creationId xmlns:a16="http://schemas.microsoft.com/office/drawing/2014/main" xmlns="" id="{DA0F8378-2599-2067-D266-1F4836DF1EA5}"/>
              </a:ext>
            </a:extLst>
          </p:cNvPr>
          <p:cNvSpPr>
            <a:spLocks noGrp="1"/>
          </p:cNvSpPr>
          <p:nvPr>
            <p:ph idx="1"/>
          </p:nvPr>
        </p:nvSpPr>
        <p:spPr>
          <a:xfrm>
            <a:off x="913795" y="2096064"/>
            <a:ext cx="10353762" cy="4860108"/>
          </a:xfrm>
        </p:spPr>
        <p:txBody>
          <a:bodyPr>
            <a:normAutofit fontScale="47500" lnSpcReduction="20000"/>
          </a:bodyPr>
          <a:lstStyle/>
          <a:p>
            <a:pPr algn="just"/>
            <a:r>
              <a:rPr lang="ru-RU" sz="2000" b="0" i="0" u="none" strike="noStrike" baseline="0" dirty="0">
                <a:latin typeface="Calibri" panose="020F0502020204030204" pitchFamily="34" charset="0"/>
              </a:rPr>
              <a:t>ее извещение о времени и месте составление протокола об административном правонарушении и о рассмотрении дела об административном правонарушении телефонограммами по номеру контактного телефона, указанному в карточке учета транспортного средства, было надлежащим, в связи с чем оснований полагать, что нарушено ее право на защиту не имеется.</a:t>
            </a:r>
          </a:p>
          <a:p>
            <a:pPr algn="just"/>
            <a:r>
              <a:rPr lang="ru-RU" sz="2000" b="0" i="0" u="none" strike="noStrike" baseline="0" dirty="0">
                <a:latin typeface="Calibri" panose="020F0502020204030204" pitchFamily="34" charset="0"/>
              </a:rPr>
              <a:t>Оснований не доверять должностному лицу, заверившему телефонограмму своей подписью, не установлено, доказательств заинтересованности такого лица к жалобе не приложено. Кроме того, необходимо отметить, что копию постановления Л. получила лично 07 сентября 2023 года, что подтверждается ее подписью в соответствующей графе, в силу чего довод жалобы о неполучении копии постановления, а также о том, что она не знала о назначенном ей наказании, подлежит отклонению, поскольку опровергается материалами дела.</a:t>
            </a:r>
          </a:p>
          <a:p>
            <a:pPr algn="just"/>
            <a:r>
              <a:rPr lang="ru-RU" sz="2000" b="0" i="0" u="none" strike="noStrike" baseline="0" dirty="0">
                <a:latin typeface="Calibri" panose="020F0502020204030204" pitchFamily="34" charset="0"/>
              </a:rPr>
              <a:t>Доводы заявителя о том, что судом не установлена возможность самой Л. разместить автомобиль в указанном месте, правового значения не имеют, так как </a:t>
            </a:r>
            <a:r>
              <a:rPr lang="ru-RU" sz="2000" b="0" i="0" u="none" strike="noStrike" baseline="0" dirty="0">
                <a:solidFill>
                  <a:srgbClr val="0000FF"/>
                </a:solidFill>
                <a:latin typeface="Calibri" panose="020F0502020204030204" pitchFamily="34" charset="0"/>
                <a:hlinkClick r:id="rId2"/>
              </a:rPr>
              <a:t>ст. 16 Закона Свердловской области N 52-ОЗ предусмотрена ответственность за сам факт размещения транспортного средства на территории, предназначенной для озеленения.</a:t>
            </a:r>
          </a:p>
          <a:p>
            <a:pPr algn="just"/>
            <a:r>
              <a:rPr lang="ru-RU" sz="2000" b="0" i="0" u="none" strike="noStrike" baseline="0" dirty="0">
                <a:latin typeface="Calibri" panose="020F0502020204030204" pitchFamily="34" charset="0"/>
              </a:rPr>
              <a:t>Владельцем автомобиля "Рено Меган", государственный регистрационный знак &lt;...&gt;, является Л., что ею не отрицается. Л. в жалобе, поданной на постановление Административной комиссии Верх-Исетского района г. Екатеринбурга, указала, что автомобиль был размещен не ею, однако достоверно подтверждающих доказательств, не представила. Ранее о данных обстоятельствах она никогда и никому не сообщала. Следовательно, административным органом верно установлено лицо, виновное в совершении правонарушения.</a:t>
            </a:r>
          </a:p>
          <a:p>
            <a:pPr algn="just"/>
            <a:r>
              <a:rPr lang="ru-RU" sz="2000" b="0" i="0" u="none" strike="noStrike" baseline="0" dirty="0">
                <a:latin typeface="Calibri" panose="020F0502020204030204" pitchFamily="34" charset="0"/>
              </a:rPr>
              <a:t>Доводы автора жалобы о том, что действия иного лица по размещению автомобиля на газоне были совершены в состоянии крайней необходимости, поскольку она, являясь инвалидом, почувствовала себя плохо, в связи с чем Я. вынужден был разместить автомобиль на газоне, нельзя признать состоятельным.</a:t>
            </a:r>
          </a:p>
          <a:p>
            <a:pPr algn="just"/>
            <a:r>
              <a:rPr lang="ru-RU" sz="2000" b="0" i="0" u="none" strike="noStrike" baseline="0" dirty="0">
                <a:latin typeface="Calibri" panose="020F0502020204030204" pitchFamily="34" charset="0"/>
              </a:rPr>
              <a:t>Вопреки доводам жалобы, материалы дела не содержат доказательств совершения вынужденной остановки транспортного средства, поскольку медицинскими документами о вызове скорой помощи, о посещении врача, не подтверждены. Кроме того факт оказания медицинской помощи не является основанием для освобождения лица от административной ответственности, как и не является основанием для размещения транспортного средства на газоне.</a:t>
            </a:r>
          </a:p>
          <a:p>
            <a:pPr algn="just"/>
            <a:r>
              <a:rPr lang="ru-RU" sz="2000" b="0" i="0" u="none" strike="noStrike" baseline="0" dirty="0">
                <a:latin typeface="Calibri" panose="020F0502020204030204" pitchFamily="34" charset="0"/>
              </a:rPr>
              <a:t>Анализ материалов дела позволяет сделать вывод о том, что в рассматриваемом случае обстоятельства, при которых было совершено административное правонарушение, и действия Л. и иного лица не отвечают условиям, при наличии которых в соответствии со </a:t>
            </a:r>
            <a:r>
              <a:rPr lang="ru-RU" sz="2000" b="0" i="0" u="none" strike="noStrike" baseline="0" dirty="0">
                <a:solidFill>
                  <a:srgbClr val="0000FF"/>
                </a:solidFill>
                <a:latin typeface="Calibri" panose="020F0502020204030204" pitchFamily="34" charset="0"/>
                <a:hlinkClick r:id="rId3"/>
              </a:rPr>
              <a:t>ст. 2.7 Кодекса Российской Федерации об административных правонарушениях возникает состояние крайней необходимости.</a:t>
            </a:r>
          </a:p>
          <a:p>
            <a:pPr algn="just"/>
            <a:r>
              <a:rPr lang="ru-RU" sz="2000" b="0" i="0" u="none" strike="noStrike" baseline="0" dirty="0">
                <a:latin typeface="Calibri" panose="020F0502020204030204" pitchFamily="34" charset="0"/>
              </a:rPr>
              <a:t>Фотоматериалы, имеющиеся в материалах дела, убеждают суд в том, что Л. в полной мере осознавала противоправность своих действий и понимала, что транспортное средство размещается именно на газоне.</a:t>
            </a:r>
          </a:p>
          <a:p>
            <a:endParaRPr lang="ru-RU" dirty="0"/>
          </a:p>
        </p:txBody>
      </p:sp>
    </p:spTree>
    <p:extLst>
      <p:ext uri="{BB962C8B-B14F-4D97-AF65-F5344CB8AC3E}">
        <p14:creationId xmlns:p14="http://schemas.microsoft.com/office/powerpoint/2010/main" val="2031414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C9DE897-C006-7A1D-121F-E5B4BA907301}"/>
              </a:ext>
            </a:extLst>
          </p:cNvPr>
          <p:cNvSpPr>
            <a:spLocks noGrp="1"/>
          </p:cNvSpPr>
          <p:nvPr>
            <p:ph type="title"/>
          </p:nvPr>
        </p:nvSpPr>
        <p:spPr/>
        <p:txBody>
          <a:bodyPr>
            <a:normAutofit/>
          </a:bodyPr>
          <a:lstStyle/>
          <a:p>
            <a:r>
              <a:rPr lang="ru-RU" sz="1600" dirty="0"/>
              <a:t>Статья 16 – состав АП доказан </a:t>
            </a:r>
            <a:br>
              <a:rPr lang="ru-RU" sz="1600" dirty="0"/>
            </a:br>
            <a:r>
              <a:rPr lang="ru-RU" sz="1600" dirty="0"/>
              <a:t>(</a:t>
            </a:r>
            <a:r>
              <a:rPr lang="ru-RU" sz="1000" dirty="0">
                <a:latin typeface=""/>
              </a:rPr>
              <a:t>СВЕРДЛОВСКИЙ ОБЛАСТНОЙ СУД РЕШЕНИЕ от 21 февраля 2024 г. по делу N 72-179/2024 )</a:t>
            </a:r>
            <a:endParaRPr lang="ru-RU" sz="1600" dirty="0"/>
          </a:p>
        </p:txBody>
      </p:sp>
      <p:sp>
        <p:nvSpPr>
          <p:cNvPr id="3" name="Объект 2">
            <a:extLst>
              <a:ext uri="{FF2B5EF4-FFF2-40B4-BE49-F238E27FC236}">
                <a16:creationId xmlns:a16="http://schemas.microsoft.com/office/drawing/2014/main" xmlns="" id="{29D92494-0DE7-66FD-C3EE-F2C486C03CED}"/>
              </a:ext>
            </a:extLst>
          </p:cNvPr>
          <p:cNvSpPr>
            <a:spLocks noGrp="1"/>
          </p:cNvSpPr>
          <p:nvPr>
            <p:ph idx="1"/>
          </p:nvPr>
        </p:nvSpPr>
        <p:spPr>
          <a:xfrm>
            <a:off x="913795" y="2096063"/>
            <a:ext cx="10353762" cy="4871327"/>
          </a:xfrm>
        </p:spPr>
        <p:txBody>
          <a:bodyPr>
            <a:normAutofit fontScale="85000" lnSpcReduction="10000"/>
          </a:bodyPr>
          <a:lstStyle/>
          <a:p>
            <a:pPr algn="just"/>
            <a:r>
              <a:rPr lang="ru-RU" sz="1800" b="0" i="0" u="none" strike="noStrike" baseline="0" dirty="0">
                <a:latin typeface="Calibri" panose="020F0502020204030204" pitchFamily="34" charset="0"/>
              </a:rPr>
              <a:t>Составленный инспектором акт содержит необходимые реквизиты и информацию о выявленном нарушении, на выполненных фотографиях указана дата, время фиксации, имеется привязка к адресу, который соответствует представленной схеме с отметкой места фиксации нарушения (л. &lt;...&gt;).</a:t>
            </a:r>
          </a:p>
          <a:p>
            <a:pPr algn="just"/>
            <a:r>
              <a:rPr lang="ru-RU" sz="1800" b="0" i="0" u="none" strike="noStrike" baseline="0" dirty="0">
                <a:latin typeface="Calibri" panose="020F0502020204030204" pitchFamily="34" charset="0"/>
              </a:rPr>
              <a:t>Таким образом, акт, схема и фотографии обоснованно признаны в качестве допустимых доказательств по делу</a:t>
            </a:r>
          </a:p>
          <a:p>
            <a:pPr algn="just"/>
            <a:r>
              <a:rPr lang="ru-RU" sz="1800" b="0" i="0" u="none" strike="noStrike" baseline="0" dirty="0">
                <a:latin typeface="Calibri" panose="020F0502020204030204" pitchFamily="34" charset="0"/>
              </a:rPr>
              <a:t>Следует также отметить, что решение общего собрания собственников помещений в многоквартирном доме о выделении земельного участка для создания автостоянки (парковки) в материалах дела отсутствует.</a:t>
            </a:r>
          </a:p>
          <a:p>
            <a:pPr algn="just"/>
            <a:r>
              <a:rPr lang="ru-RU" sz="1800" b="0" i="0" u="none" strike="noStrike" baseline="0" dirty="0">
                <a:latin typeface="Calibri" panose="020F0502020204030204" pitchFamily="34" charset="0"/>
              </a:rPr>
              <a:t>Техническая описка в фамилии лица, в отношении которого ведется производство по делу об административном правонарушении, не влечет признание протокола об административном правонарушении недопустимым доказательством, поскольку протокол об административном правонарушении составлялся в присутствии К.М.АА. с его содержанием она была ознакомлена, копию получила, о чем свидетельствуют соответствующие подписи, однако о допущенной описке должностному лицу коллегиального органа не сообщила. Постановление по делу об административном правонарушении вынесено в отношении К.М.АА.</a:t>
            </a:r>
          </a:p>
          <a:p>
            <a:pPr algn="just"/>
            <a:r>
              <a:rPr lang="ru-RU" sz="1800" b="0" i="0" u="none" strike="noStrike" baseline="0" dirty="0">
                <a:latin typeface="Calibri" panose="020F0502020204030204" pitchFamily="34" charset="0"/>
              </a:rPr>
              <a:t>Описка в мотивированной части решения судьи районного суда в написании фамилии лица, привлекаемого к административной ответственности, не свидетельствует об ошибочности его выводов о наличии в действиях К.М.АА. состава административного правонарушения.</a:t>
            </a:r>
          </a:p>
          <a:p>
            <a:endParaRPr lang="ru-RU" dirty="0"/>
          </a:p>
        </p:txBody>
      </p:sp>
    </p:spTree>
    <p:extLst>
      <p:ext uri="{BB962C8B-B14F-4D97-AF65-F5344CB8AC3E}">
        <p14:creationId xmlns:p14="http://schemas.microsoft.com/office/powerpoint/2010/main" val="2229386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D44F5FD-4BEC-6999-5C2C-570172DD0386}"/>
              </a:ext>
            </a:extLst>
          </p:cNvPr>
          <p:cNvSpPr>
            <a:spLocks noGrp="1"/>
          </p:cNvSpPr>
          <p:nvPr>
            <p:ph type="title"/>
          </p:nvPr>
        </p:nvSpPr>
        <p:spPr>
          <a:xfrm>
            <a:off x="838200" y="365126"/>
            <a:ext cx="10515600" cy="756104"/>
          </a:xfrm>
        </p:spPr>
        <p:txBody>
          <a:bodyPr>
            <a:normAutofit fontScale="90000"/>
          </a:bodyPr>
          <a:lstStyle/>
          <a:p>
            <a:r>
              <a:rPr lang="ru-RU" sz="2000" b="1" dirty="0"/>
              <a:t>Статья 16 – доказывание события правонарушения и виновности собственника в его совершении (</a:t>
            </a:r>
            <a:r>
              <a:rPr lang="ru-RU" sz="1000" b="1" dirty="0">
                <a:latin typeface=""/>
              </a:rPr>
              <a:t>СВЕРДЛОВСКИЙ ОБЛАСТНОЙ СУД РЕШЕНИЕ от 31 июля 2024 г. по делу N 72-683/2024 )</a:t>
            </a:r>
            <a:endParaRPr lang="ru-RU" sz="2000" b="1" dirty="0"/>
          </a:p>
        </p:txBody>
      </p:sp>
      <p:sp>
        <p:nvSpPr>
          <p:cNvPr id="3" name="Объект 2">
            <a:extLst>
              <a:ext uri="{FF2B5EF4-FFF2-40B4-BE49-F238E27FC236}">
                <a16:creationId xmlns:a16="http://schemas.microsoft.com/office/drawing/2014/main" xmlns="" id="{AA4B1FB3-1A31-6418-FFA2-C69B3C2D5316}"/>
              </a:ext>
            </a:extLst>
          </p:cNvPr>
          <p:cNvSpPr>
            <a:spLocks noGrp="1"/>
          </p:cNvSpPr>
          <p:nvPr>
            <p:ph idx="1"/>
          </p:nvPr>
        </p:nvSpPr>
        <p:spPr>
          <a:xfrm>
            <a:off x="838200" y="1300843"/>
            <a:ext cx="10515600" cy="5323114"/>
          </a:xfrm>
        </p:spPr>
        <p:txBody>
          <a:bodyPr>
            <a:normAutofit fontScale="55000" lnSpcReduction="20000"/>
          </a:bodyPr>
          <a:lstStyle/>
          <a:p>
            <a:pPr algn="just"/>
            <a:r>
              <a:rPr lang="ru-RU" b="1" i="0" u="none" strike="noStrike" baseline="0" dirty="0">
                <a:latin typeface="Calibri" panose="020F0502020204030204" pitchFamily="34" charset="0"/>
              </a:rPr>
              <a:t>Обстоятельства правонарушения подтверждены протоколом об административном правонарушении от 12 апреля 2024 года, соответствующим положениям </a:t>
            </a:r>
            <a:r>
              <a:rPr lang="ru-RU" b="1" i="0" u="none" strike="noStrike" baseline="0" dirty="0">
                <a:solidFill>
                  <a:srgbClr val="0000FF"/>
                </a:solidFill>
                <a:latin typeface="Calibri" panose="020F0502020204030204" pitchFamily="34" charset="0"/>
                <a:hlinkClick r:id="rId2"/>
              </a:rPr>
              <a:t>ст. 28.2 Кодекса Российской Федерации об административных правонарушениях (л. д. 17 - 19); актом обследования состояния территории, картой-схемой, фотоматериалами, на которых зафиксирован автомобиль марки "Форд Фьюжн", государственный регистрационный знак &lt;...&gt;, размещенный на земельном участке, предназначенном для произрастания травянистой и древесно-кустарниковой растительности, имеющим ограничение в виде бортового камня (поребрика, бордюра) и граничащим с проезжей частью дороги (л. &lt;...&gt;); карточкой учета транспортного средства (л. д. 37).</a:t>
            </a:r>
          </a:p>
          <a:p>
            <a:pPr algn="just"/>
            <a:r>
              <a:rPr lang="ru-RU" b="1" i="0" u="none" strike="noStrike" baseline="0" dirty="0">
                <a:latin typeface="Calibri" panose="020F0502020204030204" pitchFamily="34" charset="0"/>
              </a:rPr>
              <a:t>Составленный инспектором акт обследования состояния территории содержит необходимые реквизиты и информацию о выявленном нарушении, на выполненных фотографиях указана дата, время фиксации, имеется привязка к адресу, который соответствует представленной схеме с отметкой места фиксации нарушения.</a:t>
            </a:r>
          </a:p>
          <a:p>
            <a:pPr algn="just"/>
            <a:r>
              <a:rPr lang="ru-RU" b="1" i="0" u="none" strike="noStrike" baseline="0" dirty="0">
                <a:latin typeface="Calibri" panose="020F0502020204030204" pitchFamily="34" charset="0"/>
              </a:rPr>
              <a:t>Доводы жалобы о несоответствии места размещения транспортного средства понятию "газон" судом отклоняются, поскольку место размещения транспортного средства Б. не является проезжей частью, предназначено для озеленения, занято растительностью, имеет ограничение в виде бортового камня (поребрика, бордюра), граничит с твердым покрытием внутриквартального проезда, то есть в полной мере отвечает понятию "газон"</a:t>
            </a:r>
          </a:p>
          <a:p>
            <a:pPr algn="just"/>
            <a:r>
              <a:rPr lang="ru-RU" b="1" i="0" u="none" strike="noStrike" baseline="0" dirty="0">
                <a:latin typeface="Calibri" panose="020F0502020204030204" pitchFamily="34" charset="0"/>
              </a:rPr>
              <a:t>Согласно сведениям о регистрации Б. по месту жительства, она постоянно проживает в непосредственной близости от места совершения инкриминируемого ей административного правонарушения, что свидетельствует о ее осведомленности относительно наличия на спорном земельном участке элементов озеленения</a:t>
            </a:r>
          </a:p>
          <a:p>
            <a:pPr algn="just"/>
            <a:r>
              <a:rPr lang="ru-RU" b="1" i="0" u="none" strike="noStrike" baseline="0" dirty="0">
                <a:latin typeface="Calibri" panose="020F0502020204030204" pitchFamily="34" charset="0"/>
              </a:rPr>
              <a:t>Решение общего собрания собственников помещений в многоквартирном доме о выделении земельного участка для создания автостоянки (парковки) в материалах дела отсутствует.</a:t>
            </a:r>
          </a:p>
          <a:p>
            <a:pPr algn="just"/>
            <a:r>
              <a:rPr lang="ru-RU" b="1" i="0" u="none" strike="noStrike" baseline="0" dirty="0" err="1">
                <a:latin typeface="Calibri" panose="020F0502020204030204" pitchFamily="34" charset="0"/>
              </a:rPr>
              <a:t>Неуказание</a:t>
            </a:r>
            <a:r>
              <a:rPr lang="ru-RU" b="1" i="0" u="none" strike="noStrike" baseline="0" dirty="0">
                <a:latin typeface="Calibri" panose="020F0502020204030204" pitchFamily="34" charset="0"/>
              </a:rPr>
              <a:t> в протоколе и постановлении конкретных положений муниципальных правовых актов на законность принятого решения не влияет</a:t>
            </a:r>
          </a:p>
          <a:p>
            <a:pPr algn="just"/>
            <a:r>
              <a:rPr lang="ru-RU" b="1" i="0" u="none" strike="noStrike" baseline="0" dirty="0">
                <a:latin typeface="Calibri" panose="020F0502020204030204" pitchFamily="34" charset="0"/>
              </a:rPr>
              <a:t>Из материалов дела следует, что карточка учета транспортного средства представлена органом ГИБДД на основании запроса должностного лица администрации Чкаловского района г. Екатеринбурга. Факт принадлежности Б. транспортного средства подтвержден карточкой учета транспортного средства. Согласно общедоступным сведениям, размещенным на автоматизированном ресурсе Российского Союза Автостраховщиков, по состоянию на 26 марта 2024 года к управлению вышеуказанным транспортным средством допущены 3 лица, в том числе и Б</a:t>
            </a:r>
          </a:p>
          <a:p>
            <a:pPr algn="just"/>
            <a:r>
              <a:rPr lang="ru-RU" b="1" i="0" u="none" strike="noStrike" baseline="0" dirty="0">
                <a:latin typeface="Calibri" panose="020F0502020204030204" pitchFamily="34" charset="0"/>
              </a:rPr>
              <a:t>При составлении протокола об административном правонарушении Б. факт размещения транспортного средства не отрицала, на нахождение автомобиля во владении иного лица не ссылалась. Объективных данных, которые позволяли бы сделать вывод о том, что транспортное средство размещено на газоне не Б., а иным лицом, не имеется. Данные этого лица Б. не называет, явка лица, разместившего автомобиль на газоне, для допроса в судебном заседании в качестве свидетеля заявителем не обеспечена</a:t>
            </a:r>
          </a:p>
          <a:p>
            <a:endParaRPr lang="ru-RU" dirty="0"/>
          </a:p>
        </p:txBody>
      </p:sp>
    </p:spTree>
    <p:extLst>
      <p:ext uri="{BB962C8B-B14F-4D97-AF65-F5344CB8AC3E}">
        <p14:creationId xmlns:p14="http://schemas.microsoft.com/office/powerpoint/2010/main" val="1127989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D34D807-99D3-47ED-C207-F06E4EA16048}"/>
              </a:ext>
            </a:extLst>
          </p:cNvPr>
          <p:cNvSpPr>
            <a:spLocks noGrp="1"/>
          </p:cNvSpPr>
          <p:nvPr>
            <p:ph type="title"/>
          </p:nvPr>
        </p:nvSpPr>
        <p:spPr/>
        <p:txBody>
          <a:bodyPr>
            <a:normAutofit/>
          </a:bodyPr>
          <a:lstStyle/>
          <a:p>
            <a:r>
              <a:rPr lang="ru-RU" sz="2000" dirty="0"/>
              <a:t>Процессуальные нарушения признаны несущественными </a:t>
            </a:r>
            <a:br>
              <a:rPr lang="ru-RU" sz="2000" dirty="0"/>
            </a:br>
            <a:r>
              <a:rPr lang="ru-RU" sz="2000" dirty="0"/>
              <a:t>(</a:t>
            </a:r>
            <a:r>
              <a:rPr lang="ru-RU" sz="1100" dirty="0">
                <a:latin typeface=""/>
              </a:rPr>
              <a:t>СВЕРДЛОВСКИЙ ОБЛАСТНОЙ СУД РЕШЕНИЕ от 17 января 2024 г. по делу N 72-36/2024 )</a:t>
            </a:r>
            <a:r>
              <a:rPr lang="ru-RU" sz="2000" dirty="0"/>
              <a:t> </a:t>
            </a:r>
          </a:p>
        </p:txBody>
      </p:sp>
      <p:sp>
        <p:nvSpPr>
          <p:cNvPr id="3" name="Объект 2">
            <a:extLst>
              <a:ext uri="{FF2B5EF4-FFF2-40B4-BE49-F238E27FC236}">
                <a16:creationId xmlns:a16="http://schemas.microsoft.com/office/drawing/2014/main" xmlns="" id="{39001EA0-3537-E1E8-3A73-E42141354021}"/>
              </a:ext>
            </a:extLst>
          </p:cNvPr>
          <p:cNvSpPr>
            <a:spLocks noGrp="1"/>
          </p:cNvSpPr>
          <p:nvPr>
            <p:ph idx="1"/>
          </p:nvPr>
        </p:nvSpPr>
        <p:spPr>
          <a:xfrm>
            <a:off x="913795" y="2096064"/>
            <a:ext cx="10353762" cy="4624496"/>
          </a:xfrm>
        </p:spPr>
        <p:txBody>
          <a:bodyPr>
            <a:normAutofit fontScale="85000" lnSpcReduction="20000"/>
          </a:bodyPr>
          <a:lstStyle/>
          <a:p>
            <a:pPr algn="just"/>
            <a:r>
              <a:rPr lang="ru-RU" sz="1800" b="0" i="0" u="none" strike="noStrike" baseline="0" dirty="0">
                <a:latin typeface="Calibri" panose="020F0502020204030204" pitchFamily="34" charset="0"/>
              </a:rPr>
              <a:t>В ходе обследования было выявлено осуществление торговли Г. сладкой ватой в не специально отведенном для этого месте.</a:t>
            </a:r>
          </a:p>
          <a:p>
            <a:pPr algn="just"/>
            <a:r>
              <a:rPr lang="ru-RU" sz="1800" b="0" i="0" u="none" strike="noStrike" baseline="0" dirty="0">
                <a:latin typeface="Calibri" panose="020F0502020204030204" pitchFamily="34" charset="0"/>
              </a:rPr>
              <a:t>Акт обследования (л. д. 21) составлен инспектором МКУ "Служба заказчика Ленинского района г. Екатеринбурга в соответствии со своими должностными полномочиями и деятельностью, предусмотренной Уставом МКУ "Служба заказчика Ленинского района г. Екатеринбурга.</a:t>
            </a:r>
          </a:p>
          <a:p>
            <a:pPr algn="just"/>
            <a:r>
              <a:rPr lang="ru-RU" sz="1800" b="0" i="0" u="none" strike="noStrike" baseline="0" dirty="0">
                <a:latin typeface="Calibri" panose="020F0502020204030204" pitchFamily="34" charset="0"/>
              </a:rPr>
              <a:t>По факту выявленного административного правонарушения был составлен административный протокол. Данный протокол (л. д. 20) оформлен на печатном бланке, в него вручную вписаны данные о времени и месте его составления, личные данные лица привлекаемого к административной ответственности, дата, время, место совершения административного правонарушения.</a:t>
            </a:r>
          </a:p>
          <a:p>
            <a:pPr algn="just"/>
            <a:r>
              <a:rPr lang="ru-RU" sz="1800" b="0" i="0" u="none" strike="noStrike" baseline="0" dirty="0">
                <a:latin typeface="Calibri" panose="020F0502020204030204" pitchFamily="34" charset="0"/>
              </a:rPr>
              <a:t>При этом бланк указанного документа оформлен от имени главного специалиста Администрации Ленинского района г. Екатеринбурга Ф. и подписан ею.</a:t>
            </a:r>
          </a:p>
          <a:p>
            <a:pPr algn="just"/>
            <a:r>
              <a:rPr lang="ru-RU" sz="1800" b="0" i="0" u="none" strike="noStrike" baseline="0" dirty="0">
                <a:latin typeface="Calibri" panose="020F0502020204030204" pitchFamily="34" charset="0"/>
              </a:rPr>
              <a:t>Оформление протокола об административном правонарушении от имени Ф. подтверждено в районном суде инспекторами МКУ "Служба заказчика Ленинского района г. Екатеринбурга" П. и С., и не опровергается фотографией </a:t>
            </a:r>
          </a:p>
          <a:p>
            <a:pPr algn="just"/>
            <a:r>
              <a:rPr lang="ru-RU" sz="1800" b="0" i="0" u="none" strike="noStrike" baseline="0" dirty="0">
                <a:solidFill>
                  <a:srgbClr val="FF0000"/>
                </a:solidFill>
                <a:latin typeface="Calibri" panose="020F0502020204030204" pitchFamily="34" charset="0"/>
              </a:rPr>
              <a:t>Внесение в протокол об административном правонарушении письменных сведений не собственноручно Ф., а одним из инспекторов, не является существенным нарушением , , поскольку бланк оформлен от имени главного специалиста Администрации Ленинского района г. Екатеринбурга Ф. и подписан ею.</a:t>
            </a:r>
          </a:p>
          <a:p>
            <a:endParaRPr lang="ru-RU" dirty="0"/>
          </a:p>
        </p:txBody>
      </p:sp>
    </p:spTree>
    <p:extLst>
      <p:ext uri="{BB962C8B-B14F-4D97-AF65-F5344CB8AC3E}">
        <p14:creationId xmlns:p14="http://schemas.microsoft.com/office/powerpoint/2010/main" val="1703146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5BB2164-DA20-F784-EE6A-5858BAD1B4D3}"/>
              </a:ext>
            </a:extLst>
          </p:cNvPr>
          <p:cNvSpPr>
            <a:spLocks noGrp="1"/>
          </p:cNvSpPr>
          <p:nvPr>
            <p:ph type="title"/>
          </p:nvPr>
        </p:nvSpPr>
        <p:spPr/>
        <p:txBody>
          <a:bodyPr>
            <a:normAutofit/>
          </a:bodyPr>
          <a:lstStyle/>
          <a:p>
            <a:r>
              <a:rPr lang="ru-RU" sz="1800" dirty="0"/>
              <a:t>Процессуальные нарушения признаны несущественными </a:t>
            </a:r>
            <a:br>
              <a:rPr lang="ru-RU" sz="1800" dirty="0"/>
            </a:br>
            <a:r>
              <a:rPr lang="ru-RU" sz="1800" dirty="0"/>
              <a:t>(</a:t>
            </a:r>
            <a:r>
              <a:rPr lang="ru-RU" sz="1800" dirty="0">
                <a:latin typeface=""/>
              </a:rPr>
              <a:t>СВЕРДЛОВСКИЙ ОБЛАСТНОЙ СУД РЕШЕНИЕ от 17 января 2024 г. по делу N 72-36/2024</a:t>
            </a:r>
            <a:endParaRPr lang="ru-RU" sz="1800" dirty="0"/>
          </a:p>
        </p:txBody>
      </p:sp>
      <p:sp>
        <p:nvSpPr>
          <p:cNvPr id="3" name="Объект 2">
            <a:extLst>
              <a:ext uri="{FF2B5EF4-FFF2-40B4-BE49-F238E27FC236}">
                <a16:creationId xmlns:a16="http://schemas.microsoft.com/office/drawing/2014/main" xmlns="" id="{ED8C1B49-D7AD-37DC-0B97-0C9B7A8EEBFB}"/>
              </a:ext>
            </a:extLst>
          </p:cNvPr>
          <p:cNvSpPr>
            <a:spLocks noGrp="1"/>
          </p:cNvSpPr>
          <p:nvPr>
            <p:ph idx="1"/>
          </p:nvPr>
        </p:nvSpPr>
        <p:spPr>
          <a:xfrm>
            <a:off x="913795" y="2096064"/>
            <a:ext cx="10353762" cy="4613276"/>
          </a:xfrm>
        </p:spPr>
        <p:txBody>
          <a:bodyPr>
            <a:normAutofit fontScale="92500" lnSpcReduction="10000"/>
          </a:bodyPr>
          <a:lstStyle/>
          <a:p>
            <a:pPr algn="just"/>
            <a:r>
              <a:rPr lang="ru-RU" sz="1800" b="0" i="0" u="none" strike="noStrike" baseline="0" dirty="0">
                <a:latin typeface="Calibri" panose="020F0502020204030204" pitchFamily="34" charset="0"/>
              </a:rPr>
              <a:t>Довод жалобы о том, что Г. не были разъяснены положения </a:t>
            </a:r>
            <a:r>
              <a:rPr lang="ru-RU" sz="1800" b="0" i="0" u="none" strike="noStrike" baseline="0" dirty="0">
                <a:solidFill>
                  <a:srgbClr val="0000FF"/>
                </a:solidFill>
                <a:latin typeface="Calibri" panose="020F0502020204030204" pitchFamily="34" charset="0"/>
                <a:hlinkClick r:id="rId2"/>
              </a:rPr>
              <a:t>ст. 51 Конституции Российской Федерации и </a:t>
            </a:r>
            <a:r>
              <a:rPr lang="ru-RU" sz="1800" b="0" i="0" u="none" strike="noStrike" baseline="0" dirty="0">
                <a:solidFill>
                  <a:srgbClr val="0000FF"/>
                </a:solidFill>
                <a:latin typeface="Calibri" panose="020F0502020204030204" pitchFamily="34" charset="0"/>
                <a:hlinkClick r:id="rId3"/>
              </a:rPr>
              <a:t>ст. 25.1 Кодекса Российской Федерации об административных правонарушениях, опровергается материалами дела.</a:t>
            </a:r>
          </a:p>
          <a:p>
            <a:pPr algn="just"/>
            <a:r>
              <a:rPr lang="ru-RU" sz="1800" b="0" i="0" u="none" strike="noStrike" baseline="0" dirty="0">
                <a:latin typeface="Calibri" panose="020F0502020204030204" pitchFamily="34" charset="0"/>
              </a:rPr>
              <a:t>При совершении процессуальных действий и составлении протоколе об административном правонарушении Г. был ознакомлен с содержанием данного протокола, ему разъяснялись права, предусмотренные </a:t>
            </a:r>
            <a:r>
              <a:rPr lang="ru-RU" sz="1800" b="0" i="0" u="none" strike="noStrike" baseline="0" dirty="0">
                <a:solidFill>
                  <a:srgbClr val="0000FF"/>
                </a:solidFill>
                <a:latin typeface="Calibri" panose="020F0502020204030204" pitchFamily="34" charset="0"/>
                <a:hlinkClick r:id="rId3"/>
              </a:rPr>
              <a:t>ст. 25.1 Кодекса Российской Федерации об административных правонарушениях, положения </a:t>
            </a:r>
            <a:r>
              <a:rPr lang="ru-RU" sz="1800" b="0" i="0" u="none" strike="noStrike" baseline="0" dirty="0">
                <a:solidFill>
                  <a:srgbClr val="0000FF"/>
                </a:solidFill>
                <a:latin typeface="Calibri" panose="020F0502020204030204" pitchFamily="34" charset="0"/>
                <a:hlinkClick r:id="rId2"/>
              </a:rPr>
              <a:t>ст. 51 Конституции Российской Федерации.</a:t>
            </a:r>
          </a:p>
          <a:p>
            <a:pPr algn="just"/>
            <a:r>
              <a:rPr lang="ru-RU" sz="1800" b="0" i="0" u="none" strike="noStrike" baseline="0" dirty="0">
                <a:latin typeface="Calibri" panose="020F0502020204030204" pitchFamily="34" charset="0"/>
              </a:rPr>
              <a:t>В специальной графе протокола имеется печатная расшифровка прав, предусмотренных </a:t>
            </a:r>
            <a:r>
              <a:rPr lang="ru-RU" sz="1800" b="0" i="0" u="none" strike="noStrike" baseline="0" dirty="0">
                <a:solidFill>
                  <a:srgbClr val="0000FF"/>
                </a:solidFill>
                <a:latin typeface="Calibri" panose="020F0502020204030204" pitchFamily="34" charset="0"/>
                <a:hlinkClick r:id="rId3"/>
              </a:rPr>
              <a:t>ст. 25.1 Кодекса Российской Федерации об административных правонарушениях и положений </a:t>
            </a:r>
            <a:r>
              <a:rPr lang="ru-RU" sz="1800" b="0" i="0" u="none" strike="noStrike" baseline="0" dirty="0">
                <a:solidFill>
                  <a:srgbClr val="0000FF"/>
                </a:solidFill>
                <a:latin typeface="Calibri" panose="020F0502020204030204" pitchFamily="34" charset="0"/>
                <a:hlinkClick r:id="rId2"/>
              </a:rPr>
              <a:t>статьи 51 Конституции Российской Федерации, в которой Г. указал о </a:t>
            </a:r>
            <a:r>
              <a:rPr lang="ru-RU" sz="1800" b="0" i="0" u="none" strike="noStrike" baseline="0" dirty="0" err="1">
                <a:solidFill>
                  <a:srgbClr val="0000FF"/>
                </a:solidFill>
                <a:latin typeface="Calibri" panose="020F0502020204030204" pitchFamily="34" charset="0"/>
                <a:hlinkClick r:id="rId2"/>
              </a:rPr>
              <a:t>неразъяснении</a:t>
            </a:r>
            <a:r>
              <a:rPr lang="ru-RU" sz="1800" b="0" i="0" u="none" strike="noStrike" baseline="0" dirty="0">
                <a:solidFill>
                  <a:srgbClr val="0000FF"/>
                </a:solidFill>
                <a:latin typeface="Calibri" panose="020F0502020204030204" pitchFamily="34" charset="0"/>
                <a:hlinkClick r:id="rId2"/>
              </a:rPr>
              <a:t> ему прав и поставил свою подпись.</a:t>
            </a:r>
          </a:p>
          <a:p>
            <a:pPr algn="just"/>
            <a:r>
              <a:rPr lang="ru-RU" sz="1800" b="0" i="0" u="none" strike="noStrike" baseline="0" dirty="0">
                <a:latin typeface="Calibri" panose="020F0502020204030204" pitchFamily="34" charset="0"/>
              </a:rPr>
              <a:t>Отсутствие подписи Г. в разделе протокола о разъяснении ему прав и обязанностей, предусмотренных </a:t>
            </a:r>
            <a:r>
              <a:rPr lang="ru-RU" sz="1800" b="0" i="0" u="none" strike="noStrike" baseline="0" dirty="0">
                <a:solidFill>
                  <a:srgbClr val="0000FF"/>
                </a:solidFill>
                <a:latin typeface="Calibri" panose="020F0502020204030204" pitchFamily="34" charset="0"/>
                <a:hlinkClick r:id="rId4"/>
              </a:rPr>
              <a:t>Кодексом Российской Федерации об административных правонарушениях, а также положений </a:t>
            </a:r>
            <a:r>
              <a:rPr lang="ru-RU" sz="1800" b="0" i="0" u="none" strike="noStrike" baseline="0" dirty="0">
                <a:solidFill>
                  <a:srgbClr val="0000FF"/>
                </a:solidFill>
                <a:latin typeface="Calibri" panose="020F0502020204030204" pitchFamily="34" charset="0"/>
                <a:hlinkClick r:id="rId2"/>
              </a:rPr>
              <a:t>статьи 51 Конституции Российской Федерации, не свидетельствует о том, что данные права и обязанности ему не разъяснялись.</a:t>
            </a:r>
          </a:p>
          <a:p>
            <a:endParaRPr lang="ru-RU" dirty="0"/>
          </a:p>
        </p:txBody>
      </p:sp>
    </p:spTree>
    <p:extLst>
      <p:ext uri="{BB962C8B-B14F-4D97-AF65-F5344CB8AC3E}">
        <p14:creationId xmlns:p14="http://schemas.microsoft.com/office/powerpoint/2010/main" val="2595568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3BC5E93-6B4A-E0DB-722A-21491EF79816}"/>
              </a:ext>
            </a:extLst>
          </p:cNvPr>
          <p:cNvSpPr>
            <a:spLocks noGrp="1"/>
          </p:cNvSpPr>
          <p:nvPr>
            <p:ph type="title"/>
          </p:nvPr>
        </p:nvSpPr>
        <p:spPr/>
        <p:txBody>
          <a:bodyPr>
            <a:normAutofit/>
          </a:bodyPr>
          <a:lstStyle/>
          <a:p>
            <a:r>
              <a:rPr lang="ru-RU" sz="1800" dirty="0"/>
              <a:t>Статья 11-1 – срок давности 2 месяца</a:t>
            </a:r>
            <a:br>
              <a:rPr lang="ru-RU" sz="1800" dirty="0"/>
            </a:br>
            <a:r>
              <a:rPr lang="ru-RU" sz="1800" dirty="0"/>
              <a:t/>
            </a:r>
            <a:br>
              <a:rPr lang="ru-RU" sz="1800" dirty="0"/>
            </a:br>
            <a:r>
              <a:rPr lang="ru-RU" sz="1050" dirty="0">
                <a:latin typeface=""/>
              </a:rPr>
              <a:t>СЕДЬМОЙ КАССАЦИОННЫЙ СУД ОБЩЕЙ ЮРИСДИКЦИИ ПОСТАНОВЛЕНИЕ от 8 февраля 2024 г. N 16-123/2024, 16-6233/2023 </a:t>
            </a:r>
            <a:endParaRPr lang="ru-RU" sz="1800" dirty="0"/>
          </a:p>
        </p:txBody>
      </p:sp>
      <p:sp>
        <p:nvSpPr>
          <p:cNvPr id="3" name="Объект 2">
            <a:extLst>
              <a:ext uri="{FF2B5EF4-FFF2-40B4-BE49-F238E27FC236}">
                <a16:creationId xmlns:a16="http://schemas.microsoft.com/office/drawing/2014/main" xmlns="" id="{B4FC62EF-4C82-DE58-C205-74433A5F5441}"/>
              </a:ext>
            </a:extLst>
          </p:cNvPr>
          <p:cNvSpPr>
            <a:spLocks noGrp="1"/>
          </p:cNvSpPr>
          <p:nvPr>
            <p:ph idx="1"/>
          </p:nvPr>
        </p:nvSpPr>
        <p:spPr>
          <a:xfrm>
            <a:off x="913795" y="2096064"/>
            <a:ext cx="10353762" cy="4761936"/>
          </a:xfrm>
        </p:spPr>
        <p:txBody>
          <a:bodyPr>
            <a:normAutofit fontScale="70000" lnSpcReduction="20000"/>
          </a:bodyPr>
          <a:lstStyle/>
          <a:p>
            <a:pPr algn="just"/>
            <a:r>
              <a:rPr lang="ru-RU" sz="1800" b="0" i="0" u="none" strike="noStrike" baseline="0" dirty="0">
                <a:latin typeface="Calibri" panose="020F0502020204030204" pitchFamily="34" charset="0"/>
              </a:rPr>
              <a:t>В силу </a:t>
            </a:r>
            <a:r>
              <a:rPr lang="ru-RU" sz="1800" b="0" i="0" u="none" strike="noStrike" baseline="0" dirty="0">
                <a:solidFill>
                  <a:srgbClr val="0000FF"/>
                </a:solidFill>
                <a:latin typeface="Calibri" panose="020F0502020204030204" pitchFamily="34" charset="0"/>
                <a:hlinkClick r:id="rId2"/>
              </a:rPr>
              <a:t>статьи 30 этого же Федерального закона особый противопожарный режим может устанавливаться на соответствующих территориях в случае повышения пожарной опасности решением органов государственной власти или органов местного самоуправления на соответствующих территориях. На период действия особого противопожарного режима на соответствующих территориях нормативными правовыми актами Российской Федерации, нормативными правовыми актами субъектов Российской Федерации и муниципальными правовыми актами по пожарной безопасности устанавливаются дополнительные требования пожарной безопасности, в том числе предусматривающие привлечение населения для профилактики и локализации пожаров вне границ населенных пунктов, запрет на посещение гражданами лесов, принятие дополнительных мер, препятствующих распространению лесных пожаров и других ландшафтных (природных) пожаров, а также иных пожаров вне границ населенных пунктов на земли населенных пунктов (увеличение противопожарных разрывов по границам населенных пунктов, создание противопожарных минерализованных полос и подобные меры).</a:t>
            </a:r>
          </a:p>
          <a:p>
            <a:pPr algn="just"/>
            <a:r>
              <a:rPr lang="ru-RU" sz="1800" b="0" i="0" u="none" strike="noStrike" baseline="0" dirty="0">
                <a:latin typeface="Calibri" panose="020F0502020204030204" pitchFamily="34" charset="0"/>
              </a:rPr>
              <a:t>Таким образом, требования и дополнительные требования пожарной безопасности могут устанавливаться как на федеральном, так и на региональном и муниципальном уровнях правового регулирования.</a:t>
            </a:r>
          </a:p>
          <a:p>
            <a:pPr algn="just"/>
            <a:r>
              <a:rPr lang="ru-RU" sz="1800" b="0" i="0" u="none" strike="noStrike" baseline="0" dirty="0">
                <a:latin typeface="Calibri" panose="020F0502020204030204" pitchFamily="34" charset="0"/>
              </a:rPr>
              <a:t>Вместе с тем диспозиции </a:t>
            </a:r>
            <a:r>
              <a:rPr lang="ru-RU" sz="1800" b="0" i="0" u="none" strike="noStrike" baseline="0" dirty="0">
                <a:solidFill>
                  <a:srgbClr val="0000FF"/>
                </a:solidFill>
                <a:latin typeface="Calibri" panose="020F0502020204030204" pitchFamily="34" charset="0"/>
                <a:hlinkClick r:id="rId3"/>
              </a:rPr>
              <a:t>частей 1 и </a:t>
            </a:r>
            <a:r>
              <a:rPr lang="ru-RU" sz="1800" b="0" i="0" u="none" strike="noStrike" baseline="0" dirty="0">
                <a:solidFill>
                  <a:srgbClr val="0000FF"/>
                </a:solidFill>
                <a:latin typeface="Calibri" panose="020F0502020204030204" pitchFamily="34" charset="0"/>
                <a:hlinkClick r:id="rId4"/>
              </a:rPr>
              <a:t>2 статьи 20.4 КоАП РФ не содержат изъятий в отношении требований и дополнительных требований, установленных законодательством субъекта Российской Федерации и муниципальными правовыми актами.</a:t>
            </a:r>
          </a:p>
          <a:p>
            <a:pPr algn="just"/>
            <a:r>
              <a:rPr lang="ru-RU" sz="1800" b="0" i="0" u="none" strike="noStrike" baseline="0" dirty="0">
                <a:latin typeface="Calibri" panose="020F0502020204030204" pitchFamily="34" charset="0"/>
              </a:rPr>
              <a:t>Следовательно, административная ответственность за нарушение дополнительных требований пожарной безопасности в условиях особого противопожарного режима, независимо от того, на каком уровне правового регулирования установлены данные требования, предусмотрена </a:t>
            </a:r>
            <a:r>
              <a:rPr lang="ru-RU" sz="1800" b="0" i="0" u="none" strike="noStrike" baseline="0" dirty="0">
                <a:solidFill>
                  <a:srgbClr val="0000FF"/>
                </a:solidFill>
                <a:latin typeface="Calibri" panose="020F0502020204030204" pitchFamily="34" charset="0"/>
                <a:hlinkClick r:id="rId4"/>
              </a:rPr>
              <a:t>частью 2 статьи 20.4 КоАП РФ.</a:t>
            </a:r>
          </a:p>
          <a:p>
            <a:pPr algn="just"/>
            <a:r>
              <a:rPr lang="ru-RU" sz="1800" b="0" i="0" u="none" strike="noStrike" baseline="0" dirty="0">
                <a:latin typeface="Calibri" panose="020F0502020204030204" pitchFamily="34" charset="0"/>
              </a:rPr>
              <a:t>Поэтому к правоотношениям, регулируемым </a:t>
            </a:r>
            <a:r>
              <a:rPr lang="ru-RU" sz="1800" b="0" i="0" u="none" strike="noStrike" baseline="0" dirty="0">
                <a:solidFill>
                  <a:srgbClr val="0000FF"/>
                </a:solidFill>
                <a:latin typeface="Calibri" panose="020F0502020204030204" pitchFamily="34" charset="0"/>
                <a:hlinkClick r:id="rId5"/>
              </a:rPr>
              <a:t>статьей 11.1 Закона Свердловской области от 14 июня 2005 года N 52-ОЗ "Об административных правонарушениях на территории Свердловской области", не может применяться годичный срок давности привлечения к административной ответственности, установленный </a:t>
            </a:r>
            <a:r>
              <a:rPr lang="ru-RU" sz="1800" b="0" i="0" u="none" strike="noStrike" baseline="0" dirty="0">
                <a:solidFill>
                  <a:srgbClr val="0000FF"/>
                </a:solidFill>
                <a:latin typeface="Calibri" panose="020F0502020204030204" pitchFamily="34" charset="0"/>
                <a:hlinkClick r:id="rId6"/>
              </a:rPr>
              <a:t>статьей 4.5 КоАП РФ за нарушение законодательства о пожарной безопасности.</a:t>
            </a:r>
          </a:p>
          <a:p>
            <a:endParaRPr lang="ru-RU" dirty="0"/>
          </a:p>
        </p:txBody>
      </p:sp>
    </p:spTree>
    <p:extLst>
      <p:ext uri="{BB962C8B-B14F-4D97-AF65-F5344CB8AC3E}">
        <p14:creationId xmlns:p14="http://schemas.microsoft.com/office/powerpoint/2010/main" val="1968632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9F26368-EC2C-7B6C-6B10-3FB50AFD77AB}"/>
              </a:ext>
            </a:extLst>
          </p:cNvPr>
          <p:cNvSpPr>
            <a:spLocks noGrp="1"/>
          </p:cNvSpPr>
          <p:nvPr>
            <p:ph type="title"/>
          </p:nvPr>
        </p:nvSpPr>
        <p:spPr/>
        <p:txBody>
          <a:bodyPr>
            <a:normAutofit/>
          </a:bodyPr>
          <a:lstStyle/>
          <a:p>
            <a:r>
              <a:rPr lang="ru-RU" sz="1400" dirty="0">
                <a:latin typeface=""/>
              </a:rPr>
              <a:t>Статья 11-1 срок давности привлечения к административной ответственности составляет 2 месяца </a:t>
            </a:r>
            <a:br>
              <a:rPr lang="ru-RU" sz="1400" dirty="0">
                <a:latin typeface=""/>
              </a:rPr>
            </a:br>
            <a:r>
              <a:rPr lang="ru-RU" sz="1400" dirty="0">
                <a:latin typeface=""/>
              </a:rPr>
              <a:t>СВЕРДЛОВСКИЙ ОБЛАСТНОЙ СУД РЕШЕНИЕ от 27 декабря 2023 г. по делу N 72-927/2023</a:t>
            </a:r>
            <a:br>
              <a:rPr lang="ru-RU" sz="1400" dirty="0">
                <a:latin typeface=""/>
              </a:rPr>
            </a:br>
            <a:r>
              <a:rPr lang="ru-RU" sz="1400" dirty="0">
                <a:latin typeface=""/>
              </a:rPr>
              <a:t/>
            </a:r>
            <a:br>
              <a:rPr lang="ru-RU" sz="1400" dirty="0">
                <a:latin typeface=""/>
              </a:rPr>
            </a:br>
            <a:r>
              <a:rPr lang="ru-RU" sz="1400" dirty="0">
                <a:solidFill>
                  <a:srgbClr val="FF0000"/>
                </a:solidFill>
                <a:latin typeface=""/>
              </a:rPr>
              <a:t>(неверная позиция)</a:t>
            </a:r>
            <a:endParaRPr lang="ru-RU" sz="1400" dirty="0">
              <a:solidFill>
                <a:srgbClr val="FF0000"/>
              </a:solidFill>
            </a:endParaRPr>
          </a:p>
        </p:txBody>
      </p:sp>
      <p:sp>
        <p:nvSpPr>
          <p:cNvPr id="3" name="Объект 2">
            <a:extLst>
              <a:ext uri="{FF2B5EF4-FFF2-40B4-BE49-F238E27FC236}">
                <a16:creationId xmlns:a16="http://schemas.microsoft.com/office/drawing/2014/main" xmlns="" id="{1BB4EDE5-31FC-8EFC-4F61-5587B2E50058}"/>
              </a:ext>
            </a:extLst>
          </p:cNvPr>
          <p:cNvSpPr>
            <a:spLocks noGrp="1"/>
          </p:cNvSpPr>
          <p:nvPr>
            <p:ph idx="1"/>
          </p:nvPr>
        </p:nvSpPr>
        <p:spPr>
          <a:xfrm>
            <a:off x="913795" y="2096063"/>
            <a:ext cx="10353762" cy="4686203"/>
          </a:xfrm>
        </p:spPr>
        <p:txBody>
          <a:bodyPr>
            <a:normAutofit fontScale="85000" lnSpcReduction="10000"/>
          </a:bodyPr>
          <a:lstStyle/>
          <a:p>
            <a:pPr algn="just"/>
            <a:r>
              <a:rPr lang="ru-RU" sz="1800" b="0" i="0" u="none" strike="noStrike" baseline="0" dirty="0">
                <a:latin typeface="Calibri" panose="020F0502020204030204" pitchFamily="34" charset="0"/>
              </a:rPr>
              <a:t>Как усматривается из материалов дела, В. постановлением коллегиального органа была признана виновной в том, что 12 мая 2023 года в период действия особого противопожарного режима допустила наличие сухой травянистой растительности на принадлежащем ей на праве собственности земельном участке, расположенном по адресу</a:t>
            </a:r>
          </a:p>
          <a:p>
            <a:pPr algn="just"/>
            <a:r>
              <a:rPr lang="ru-RU" sz="1800" b="0" i="0" u="none" strike="noStrike" baseline="0" dirty="0">
                <a:latin typeface="Calibri" panose="020F0502020204030204" pitchFamily="34" charset="0"/>
              </a:rPr>
              <a:t>судья районного суда исходил из того, что срок давности привлечения к ответственности за указанное правонарушение составляет два месяца, а не один год, как предусмотрено федеральным законом в случае нарушения требований пожарной безопасности, установленных законодательством Российской Федерации</a:t>
            </a:r>
          </a:p>
          <a:p>
            <a:pPr algn="just"/>
            <a:r>
              <a:rPr lang="ru-RU" sz="1800" b="0" i="0" u="none" strike="noStrike" baseline="0" dirty="0">
                <a:solidFill>
                  <a:srgbClr val="0000FF"/>
                </a:solidFill>
                <a:latin typeface="Calibri" panose="020F0502020204030204" pitchFamily="34" charset="0"/>
                <a:hlinkClick r:id="rId2"/>
              </a:rPr>
              <a:t>Статьей 11-1 Закона Свердловской области от 14 июня 2005 года N 52-ОЗ "Об административных правонарушениях на территории Свердловской области" предусмотрена административная ответственность за нарушение дополнительных требований пожарной безопасности, установленных нормативными правовыми актами Свердловской области и нормативными правовыми актами органов местного самоуправления, а не законодательства Российской Федерации, регулирующего правоотношения в сфере пожарной безопасности, нарушение которого В. не вменялось</a:t>
            </a:r>
          </a:p>
          <a:p>
            <a:pPr algn="just"/>
            <a:r>
              <a:rPr lang="ru-RU" sz="1800" b="0" i="0" u="none" strike="noStrike" baseline="0" dirty="0">
                <a:latin typeface="Calibri" panose="020F0502020204030204" pitchFamily="34" charset="0"/>
              </a:rPr>
              <a:t>Таким образом, годичный срок давности привлечения к ответственности к правонарушениям, влекущим ответственность по </a:t>
            </a:r>
            <a:r>
              <a:rPr lang="ru-RU" sz="1800" b="0" i="0" u="none" strike="noStrike" baseline="0" dirty="0">
                <a:solidFill>
                  <a:srgbClr val="0000FF"/>
                </a:solidFill>
                <a:latin typeface="Calibri" panose="020F0502020204030204" pitchFamily="34" charset="0"/>
                <a:hlinkClick r:id="rId2"/>
              </a:rPr>
              <a:t>ст. 11-1 Закона Свердловской области от 14 июня 2005 года N 52-ОЗ "Об административных правонарушениях на территории Свердловской области", не применим</a:t>
            </a:r>
          </a:p>
          <a:p>
            <a:endParaRPr lang="ru-RU" dirty="0"/>
          </a:p>
        </p:txBody>
      </p:sp>
    </p:spTree>
    <p:extLst>
      <p:ext uri="{BB962C8B-B14F-4D97-AF65-F5344CB8AC3E}">
        <p14:creationId xmlns:p14="http://schemas.microsoft.com/office/powerpoint/2010/main" val="136181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15C634B-62CA-B303-963C-A285EEEA82F8}"/>
              </a:ext>
            </a:extLst>
          </p:cNvPr>
          <p:cNvSpPr>
            <a:spLocks noGrp="1"/>
          </p:cNvSpPr>
          <p:nvPr>
            <p:ph type="title"/>
          </p:nvPr>
        </p:nvSpPr>
        <p:spPr>
          <a:xfrm>
            <a:off x="913795" y="609600"/>
            <a:ext cx="10353761" cy="1090174"/>
          </a:xfrm>
        </p:spPr>
        <p:txBody>
          <a:bodyPr>
            <a:normAutofit/>
          </a:bodyPr>
          <a:lstStyle/>
          <a:p>
            <a:r>
              <a:rPr lang="ru-RU" sz="1400" dirty="0"/>
              <a:t>Статья 11.1 – состав Ап доказан</a:t>
            </a:r>
            <a:br>
              <a:rPr lang="ru-RU" sz="1400" dirty="0"/>
            </a:br>
            <a:r>
              <a:rPr lang="ru-RU" sz="1400" dirty="0">
                <a:latin typeface=""/>
              </a:rPr>
              <a:t>СВЕРДЛОВСКИЙ ОБЛАСТНОЙ СУД РЕШЕНИЕ от 20 декабря 2023 г. по делу N 72-942/2023</a:t>
            </a:r>
            <a:endParaRPr lang="ru-RU" sz="1400" dirty="0"/>
          </a:p>
        </p:txBody>
      </p:sp>
      <p:sp>
        <p:nvSpPr>
          <p:cNvPr id="3" name="Объект 2">
            <a:extLst>
              <a:ext uri="{FF2B5EF4-FFF2-40B4-BE49-F238E27FC236}">
                <a16:creationId xmlns:a16="http://schemas.microsoft.com/office/drawing/2014/main" xmlns="" id="{C1FB0814-0914-0CA1-E7DF-8306B105AE1F}"/>
              </a:ext>
            </a:extLst>
          </p:cNvPr>
          <p:cNvSpPr>
            <a:spLocks noGrp="1"/>
          </p:cNvSpPr>
          <p:nvPr>
            <p:ph idx="1"/>
          </p:nvPr>
        </p:nvSpPr>
        <p:spPr>
          <a:xfrm>
            <a:off x="913795" y="1795141"/>
            <a:ext cx="10353762" cy="4987125"/>
          </a:xfrm>
        </p:spPr>
        <p:txBody>
          <a:bodyPr>
            <a:normAutofit fontScale="77500" lnSpcReduction="20000"/>
          </a:bodyPr>
          <a:lstStyle/>
          <a:p>
            <a:pPr algn="just"/>
            <a:r>
              <a:rPr lang="ru-RU" sz="1800" b="0" i="0" u="none" strike="noStrike" baseline="0" dirty="0">
                <a:latin typeface="Calibri" panose="020F0502020204030204" pitchFamily="34" charset="0"/>
              </a:rPr>
              <a:t>Администрации г. Нижний Тагил от 6 апреля 2023 года N 755-ПА "Об установлении особого противопожарного режима на территории муниципального образования город Нижний Тагил и дополнительных требований пожарной безопасности на время его действия" с 7 апреля 2023 года до особого распоряжения на территории муниципального образования город Нижний Тагил установлен особый противопожарный режим, запрещено использование открытого огня, сжигание мусора, сухой травянистой растительности, стерни, соломы, порубочных и пожнивных остатков, разведение костров (в том числе в металлических емкостях, бочках, баках, мангалах и других приспособлениях)</a:t>
            </a:r>
          </a:p>
          <a:p>
            <a:pPr algn="just"/>
            <a:r>
              <a:rPr lang="ru-RU" sz="1800" b="0" i="0" u="none" strike="noStrike" baseline="0" dirty="0">
                <a:latin typeface="Calibri" panose="020F0502020204030204" pitchFamily="34" charset="0"/>
              </a:rPr>
              <a:t>…из материалов дела об административном правонарушении усматривается, что 27 мая 2023 года в 9 часов 30 минут по адресу: &lt;...&gt;, в ходе осмотра территории Ленинского района, обнаружен факт использования открытого огня на придомовой территории</a:t>
            </a:r>
          </a:p>
          <a:p>
            <a:pPr algn="just"/>
            <a:r>
              <a:rPr lang="ru-RU" sz="1800" b="0" i="0" u="none" strike="noStrike" baseline="0" dirty="0">
                <a:latin typeface="Calibri" panose="020F0502020204030204" pitchFamily="34" charset="0"/>
              </a:rPr>
              <a:t>Согласно выписке из Единого государственного реестра недвижимости от 29 мая 2023 года собственником земельного участка, расположенного по адресу: &lt;...&gt; является Б., который не оспаривал факт использования огня, но указывал на его разведение в закрытом помещении.</a:t>
            </a:r>
          </a:p>
          <a:p>
            <a:pPr algn="just"/>
            <a:r>
              <a:rPr lang="ru-RU" sz="1800" b="0" i="0" u="none" strike="noStrike" baseline="0" dirty="0">
                <a:latin typeface="Calibri" panose="020F0502020204030204" pitchFamily="34" charset="0"/>
              </a:rPr>
              <a:t>Составленный должностным лицом акт осмотра содержит необходимые реквизиты и информацию о выявленном нарушении, на выполненной фотографии указана дата, время фиксации, имеется привязка к адресу, который соответствует обстоятельствам дела. Таким образом, акт и фотография обоснованно признаны в качестве допустимых доказательств по делу</a:t>
            </a:r>
          </a:p>
          <a:p>
            <a:pPr algn="just"/>
            <a:r>
              <a:rPr lang="ru-RU" sz="1800" b="0" i="0" u="none" strike="noStrike" baseline="0" dirty="0">
                <a:latin typeface="Calibri" panose="020F0502020204030204" pitchFamily="34" charset="0"/>
              </a:rPr>
              <a:t>Утверждение Б. о том, что огонь он разводил в бане, а не на открытой местности не может служить обстоятельством исключающим производство по делу об административном правонарушении. Поскольку своими действиями он нарушил требования пожарной безопасности, установленные на период действия особого противопожарного режима, тем самым подверг опасности как себя и свое имущество, так и окружающее население. Более того, из фотографии следует, что в хозяйственной части земельного участка клубится дым, при этом место разведение огня правового значения не имеет, поскольку указанное недостроенное помещение предназначено для разведения костра, на котором Б. обжигает провода</a:t>
            </a:r>
          </a:p>
          <a:p>
            <a:endParaRPr lang="ru-RU" dirty="0"/>
          </a:p>
        </p:txBody>
      </p:sp>
    </p:spTree>
    <p:extLst>
      <p:ext uri="{BB962C8B-B14F-4D97-AF65-F5344CB8AC3E}">
        <p14:creationId xmlns:p14="http://schemas.microsoft.com/office/powerpoint/2010/main" val="4146960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6F6C650-7F0C-E80D-1AFB-60ADBDAE3279}"/>
              </a:ext>
            </a:extLst>
          </p:cNvPr>
          <p:cNvSpPr>
            <a:spLocks noGrp="1"/>
          </p:cNvSpPr>
          <p:nvPr>
            <p:ph type="title"/>
          </p:nvPr>
        </p:nvSpPr>
        <p:spPr>
          <a:xfrm>
            <a:off x="913795" y="609601"/>
            <a:ext cx="10353761" cy="1045296"/>
          </a:xfrm>
        </p:spPr>
        <p:txBody>
          <a:bodyPr>
            <a:normAutofit/>
          </a:bodyPr>
          <a:lstStyle/>
          <a:p>
            <a:r>
              <a:rPr lang="ru-RU" sz="1800" dirty="0"/>
              <a:t>Статья 16 – состав АП доказан </a:t>
            </a:r>
            <a:br>
              <a:rPr lang="ru-RU" sz="1800" dirty="0"/>
            </a:br>
            <a:r>
              <a:rPr lang="ru-RU" sz="1050" dirty="0">
                <a:latin typeface=""/>
              </a:rPr>
              <a:t>СВЕРДЛОВСКИЙ ОБЛАСТНОЙ СУД РЕШЕНИЕ от 22 ноября 2023 г. по делу N 72-879/2023</a:t>
            </a:r>
            <a:endParaRPr lang="ru-RU" sz="1800" dirty="0"/>
          </a:p>
        </p:txBody>
      </p:sp>
      <p:sp>
        <p:nvSpPr>
          <p:cNvPr id="3" name="Объект 2">
            <a:extLst>
              <a:ext uri="{FF2B5EF4-FFF2-40B4-BE49-F238E27FC236}">
                <a16:creationId xmlns:a16="http://schemas.microsoft.com/office/drawing/2014/main" xmlns="" id="{BE09131F-CBD5-60B8-6347-41CD252F207E}"/>
              </a:ext>
            </a:extLst>
          </p:cNvPr>
          <p:cNvSpPr>
            <a:spLocks noGrp="1"/>
          </p:cNvSpPr>
          <p:nvPr>
            <p:ph idx="1"/>
          </p:nvPr>
        </p:nvSpPr>
        <p:spPr>
          <a:xfrm>
            <a:off x="913795" y="1654897"/>
            <a:ext cx="10353762" cy="5110541"/>
          </a:xfrm>
        </p:spPr>
        <p:txBody>
          <a:bodyPr>
            <a:normAutofit fontScale="85000" lnSpcReduction="10000"/>
          </a:bodyPr>
          <a:lstStyle/>
          <a:p>
            <a:pPr algn="just"/>
            <a:r>
              <a:rPr lang="ru-RU" sz="1800" b="0" i="0" u="none" strike="noStrike" baseline="0" dirty="0">
                <a:latin typeface="Calibri" panose="020F0502020204030204" pitchFamily="34" charset="0"/>
              </a:rPr>
              <a:t>На представленной Т. в областной суд видеозаписи видно, что место парковки автомобиля не является обочиной как конструктивным элементом дороги, так как отсутствуют какие-либо данные о специальном ее создании в соответствии со строительными нормами. На видеозаписи видно, что линия разметки 1.2.1 в данном случае указывает на край проезжей части, но дальнейшее продолжение асфальтового покрытия и обрывистый его край подтверждают отсутствие оборудованной в данном месте обочины, а находящиеся вблизи проезжей части деревья указывают на наличие в данном месте газона.</a:t>
            </a:r>
          </a:p>
          <a:p>
            <a:pPr algn="just"/>
            <a:r>
              <a:rPr lang="ru-RU" sz="1800" b="0" i="0" u="none" strike="noStrike" baseline="0" dirty="0">
                <a:latin typeface="Calibri" panose="020F0502020204030204" pitchFamily="34" charset="0"/>
              </a:rPr>
              <a:t>Из акта обследования и фотографий, произведенных в момент обследования, видно, что автомобиль размещен на газоне. Обустройство на данном месте парковочного пространства какими-либо объективными доказательствами не подтверждено.</a:t>
            </a:r>
          </a:p>
          <a:p>
            <a:pPr algn="just"/>
            <a:r>
              <a:rPr lang="ru-RU" sz="1800" b="0" i="0" u="none" strike="noStrike" baseline="0" dirty="0">
                <a:latin typeface="Calibri" panose="020F0502020204030204" pitchFamily="34" charset="0"/>
              </a:rPr>
              <a:t>Таким образом, суд апелляционной инстанции отмечает, что место парковки транспортного средства автора жалобы не соотносится с парковкой на обочине либо с иным разрешенным законом местом</a:t>
            </a:r>
          </a:p>
          <a:p>
            <a:pPr algn="just"/>
            <a:r>
              <a:rPr lang="ru-RU" sz="1800" b="0" i="0" u="none" strike="noStrike" baseline="0" dirty="0">
                <a:latin typeface="Calibri" panose="020F0502020204030204" pitchFamily="34" charset="0"/>
              </a:rPr>
              <a:t>При этом, отсутствие в данном месте травянистой растительности не предоставляет право владельцам транспортных средств осуществлять парковку на указанном земельном участке, так как из имеющихся в материалах дела фотографий и представленной видеозаписи видно, что территория, находящаяся между проезжей частью и тротуаром, на длительном протяжении покрыта древесно-кустарниковой растительностью и ограждена забором и бордюрным камнем. Отсутствие в месте парковки транспортного средства бордюрного камня в результате парковки на ней транспортных средств не освобождает Т. от административной ответственности, так как такое размещение транспортного средства запрещено в силу закона.</a:t>
            </a:r>
          </a:p>
          <a:p>
            <a:endParaRPr lang="ru-RU" dirty="0"/>
          </a:p>
        </p:txBody>
      </p:sp>
    </p:spTree>
    <p:extLst>
      <p:ext uri="{BB962C8B-B14F-4D97-AF65-F5344CB8AC3E}">
        <p14:creationId xmlns:p14="http://schemas.microsoft.com/office/powerpoint/2010/main" val="10189645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ABCB625-E9A2-098E-600E-006E1D6EF4C3}"/>
              </a:ext>
            </a:extLst>
          </p:cNvPr>
          <p:cNvSpPr>
            <a:spLocks noGrp="1"/>
          </p:cNvSpPr>
          <p:nvPr>
            <p:ph type="title"/>
          </p:nvPr>
        </p:nvSpPr>
        <p:spPr/>
        <p:txBody>
          <a:bodyPr>
            <a:normAutofit/>
          </a:bodyPr>
          <a:lstStyle/>
          <a:p>
            <a:r>
              <a:rPr lang="ru-RU" sz="1600" dirty="0"/>
              <a:t>Статья 16 – состав АП доказан</a:t>
            </a:r>
            <a:br>
              <a:rPr lang="ru-RU" sz="1600" dirty="0"/>
            </a:br>
            <a:r>
              <a:rPr lang="ru-RU" sz="1600" dirty="0">
                <a:latin typeface=""/>
              </a:rPr>
              <a:t>СВЕРДЛОВСКИЙ ОБЛАСТНОЙ СУД РЕШЕНИЕ от 8 ноября 2023 г. по делу N 72-833/2023</a:t>
            </a:r>
            <a:endParaRPr lang="ru-RU" sz="1600" dirty="0"/>
          </a:p>
        </p:txBody>
      </p:sp>
      <p:sp>
        <p:nvSpPr>
          <p:cNvPr id="3" name="Объект 2">
            <a:extLst>
              <a:ext uri="{FF2B5EF4-FFF2-40B4-BE49-F238E27FC236}">
                <a16:creationId xmlns:a16="http://schemas.microsoft.com/office/drawing/2014/main" xmlns="" id="{E4ABC18B-FD6E-CD35-5F01-78C7DDBED78A}"/>
              </a:ext>
            </a:extLst>
          </p:cNvPr>
          <p:cNvSpPr>
            <a:spLocks noGrp="1"/>
          </p:cNvSpPr>
          <p:nvPr>
            <p:ph idx="1"/>
          </p:nvPr>
        </p:nvSpPr>
        <p:spPr>
          <a:xfrm>
            <a:off x="913795" y="2096064"/>
            <a:ext cx="10353762" cy="4495470"/>
          </a:xfrm>
        </p:spPr>
        <p:txBody>
          <a:bodyPr/>
          <a:lstStyle/>
          <a:p>
            <a:pPr algn="just"/>
            <a:r>
              <a:rPr lang="ru-RU" sz="1800" b="0" i="0" u="none" strike="noStrike" baseline="0" dirty="0">
                <a:latin typeface="Calibri" panose="020F0502020204030204" pitchFamily="34" charset="0"/>
              </a:rPr>
              <a:t>Так, из материалов дела следует, что извещение от 22 июня 2023 года (л. д. 17) на рассмотрение дела об административном правонарушении направлялось по адресу регистрации К. по месту жительства, почтовому отправлению присвоен идентификатор 62002684003698. Согласно отчету об отслеживании указанного отправления (л. д. 19) извещение прибыло в место вручения 23 июня 2023 года, а 1 июля 2023 года - возвращено отправителю в связи с истечением срока хранения.</a:t>
            </a:r>
          </a:p>
          <a:p>
            <a:pPr algn="just"/>
            <a:r>
              <a:rPr lang="ru-RU" sz="1800" b="0" i="0" u="none" strike="noStrike" baseline="0" dirty="0">
                <a:latin typeface="Calibri" panose="020F0502020204030204" pitchFamily="34" charset="0"/>
              </a:rPr>
              <a:t>Вопреки убеждению К. определение вида собственности земельного участка, на котором размещен автомобиль, правового значения не имеет, поскольку нормами </a:t>
            </a:r>
            <a:r>
              <a:rPr lang="ru-RU" sz="1800" b="0" i="0" u="none" strike="noStrike" baseline="0" dirty="0">
                <a:solidFill>
                  <a:srgbClr val="0000FF"/>
                </a:solidFill>
                <a:latin typeface="Calibri" panose="020F0502020204030204" pitchFamily="34" charset="0"/>
                <a:hlinkClick r:id="rId2"/>
              </a:rPr>
              <a:t>Закона N 52-ОЗ размещение транспортного средства на любом газоне запрещено.</a:t>
            </a:r>
          </a:p>
          <a:p>
            <a:endParaRPr lang="ru-RU" dirty="0"/>
          </a:p>
        </p:txBody>
      </p:sp>
    </p:spTree>
    <p:extLst>
      <p:ext uri="{BB962C8B-B14F-4D97-AF65-F5344CB8AC3E}">
        <p14:creationId xmlns:p14="http://schemas.microsoft.com/office/powerpoint/2010/main" val="3477808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F3CAC28-DDD2-798B-424A-51D7C4D10A42}"/>
              </a:ext>
            </a:extLst>
          </p:cNvPr>
          <p:cNvSpPr>
            <a:spLocks noGrp="1"/>
          </p:cNvSpPr>
          <p:nvPr>
            <p:ph type="title"/>
          </p:nvPr>
        </p:nvSpPr>
        <p:spPr>
          <a:xfrm>
            <a:off x="913795" y="609601"/>
            <a:ext cx="10353761" cy="972368"/>
          </a:xfrm>
        </p:spPr>
        <p:txBody>
          <a:bodyPr>
            <a:normAutofit/>
          </a:bodyPr>
          <a:lstStyle/>
          <a:p>
            <a:r>
              <a:rPr lang="ru-RU" sz="2000" dirty="0"/>
              <a:t>Статья 16 – состав АП доказан</a:t>
            </a:r>
            <a:br>
              <a:rPr lang="ru-RU" sz="2000" dirty="0"/>
            </a:br>
            <a:r>
              <a:rPr lang="ru-RU" sz="1100" dirty="0">
                <a:latin typeface=""/>
              </a:rPr>
              <a:t>СВЕРДЛОВСКИЙ ОБЛАСТНОЙ СУД РЕШЕНИЕ от 8 ноября 2023 г. по делу N 72-847/2023</a:t>
            </a:r>
            <a:endParaRPr lang="ru-RU" sz="2000" dirty="0"/>
          </a:p>
        </p:txBody>
      </p:sp>
      <p:sp>
        <p:nvSpPr>
          <p:cNvPr id="3" name="Объект 2">
            <a:extLst>
              <a:ext uri="{FF2B5EF4-FFF2-40B4-BE49-F238E27FC236}">
                <a16:creationId xmlns:a16="http://schemas.microsoft.com/office/drawing/2014/main" xmlns="" id="{2B0B6978-15F5-3570-DF37-A8722F20019E}"/>
              </a:ext>
            </a:extLst>
          </p:cNvPr>
          <p:cNvSpPr>
            <a:spLocks noGrp="1"/>
          </p:cNvSpPr>
          <p:nvPr>
            <p:ph idx="1"/>
          </p:nvPr>
        </p:nvSpPr>
        <p:spPr>
          <a:xfrm>
            <a:off x="913795" y="1789531"/>
            <a:ext cx="10353762" cy="4998346"/>
          </a:xfrm>
        </p:spPr>
        <p:txBody>
          <a:bodyPr/>
          <a:lstStyle/>
          <a:p>
            <a:pPr algn="just"/>
            <a:r>
              <a:rPr lang="ru-RU" b="0" i="0" u="none" strike="noStrike" baseline="0" dirty="0">
                <a:latin typeface="Calibri" panose="020F0502020204030204" pitchFamily="34" charset="0"/>
              </a:rPr>
              <a:t>Показаниям свидетеля А. - супруга заявителя о том, что транспортное средство на газоне было оставлено именно им, в обжалуемом судебном решении дана правильная критическая оценка, поскольку он является заинтересованным в исходе дела лицом.</a:t>
            </a:r>
          </a:p>
          <a:p>
            <a:pPr algn="just"/>
            <a:r>
              <a:rPr lang="ru-RU" b="0" i="0" u="none" strike="noStrike" baseline="0" dirty="0">
                <a:latin typeface="Calibri" panose="020F0502020204030204" pitchFamily="34" charset="0"/>
              </a:rPr>
              <a:t>Кроме того, данный свидетель был допрошен на стадии пересмотра постановления по прошествии более двух месяцев после события нарушения, однако до вынесения постановления о назначении административного наказания А. на его совершение супругом не указывала, на составление протокола об административном правонарушении и рассмотрение дела не явилась, распорядившись принадлежащими ей процессуальными правами по своему усмотрению.</a:t>
            </a:r>
          </a:p>
          <a:p>
            <a:endParaRPr lang="ru-RU" dirty="0"/>
          </a:p>
        </p:txBody>
      </p:sp>
    </p:spTree>
    <p:extLst>
      <p:ext uri="{BB962C8B-B14F-4D97-AF65-F5344CB8AC3E}">
        <p14:creationId xmlns:p14="http://schemas.microsoft.com/office/powerpoint/2010/main" val="27744689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B0CB720-F745-E973-2727-5264F7355025}"/>
              </a:ext>
            </a:extLst>
          </p:cNvPr>
          <p:cNvSpPr>
            <a:spLocks noGrp="1"/>
          </p:cNvSpPr>
          <p:nvPr>
            <p:ph type="title"/>
          </p:nvPr>
        </p:nvSpPr>
        <p:spPr>
          <a:xfrm>
            <a:off x="913795" y="609601"/>
            <a:ext cx="10353761" cy="865782"/>
          </a:xfrm>
        </p:spPr>
        <p:txBody>
          <a:bodyPr>
            <a:normAutofit/>
          </a:bodyPr>
          <a:lstStyle/>
          <a:p>
            <a:r>
              <a:rPr lang="ru-RU" sz="1600" dirty="0"/>
              <a:t>Пункт 2 статьи 15 – состав АП доказан. Извещение признано надлежащим</a:t>
            </a:r>
            <a:br>
              <a:rPr lang="ru-RU" sz="1600" dirty="0"/>
            </a:br>
            <a:r>
              <a:rPr lang="ru-RU" sz="1000" dirty="0">
                <a:latin typeface=""/>
              </a:rPr>
              <a:t>СВЕРДЛОВСКИЙ ОБЛАСТНОЙ СУД РЕШЕНИЕ от 2 ноября 2023 г. по делу N 72-840/2023</a:t>
            </a:r>
            <a:r>
              <a:rPr lang="ru-RU" sz="1600" dirty="0"/>
              <a:t> </a:t>
            </a:r>
          </a:p>
        </p:txBody>
      </p:sp>
      <p:sp>
        <p:nvSpPr>
          <p:cNvPr id="3" name="Объект 2">
            <a:extLst>
              <a:ext uri="{FF2B5EF4-FFF2-40B4-BE49-F238E27FC236}">
                <a16:creationId xmlns:a16="http://schemas.microsoft.com/office/drawing/2014/main" xmlns="" id="{4C413E3C-C991-01D5-718A-D530AAC10951}"/>
              </a:ext>
            </a:extLst>
          </p:cNvPr>
          <p:cNvSpPr>
            <a:spLocks noGrp="1"/>
          </p:cNvSpPr>
          <p:nvPr>
            <p:ph idx="1"/>
          </p:nvPr>
        </p:nvSpPr>
        <p:spPr>
          <a:xfrm>
            <a:off x="913794" y="1581968"/>
            <a:ext cx="11085601" cy="5132982"/>
          </a:xfrm>
        </p:spPr>
        <p:txBody>
          <a:bodyPr>
            <a:normAutofit fontScale="77500" lnSpcReduction="20000"/>
          </a:bodyPr>
          <a:lstStyle/>
          <a:p>
            <a:pPr algn="just"/>
            <a:r>
              <a:rPr lang="ru-RU" sz="1800" b="0" i="0" u="none" strike="noStrike" baseline="0" dirty="0">
                <a:latin typeface="Calibri" panose="020F0502020204030204" pitchFamily="34" charset="0"/>
              </a:rPr>
              <a:t>Как следует из материалов дела, 3 апреля 2023 года в 9 часов 3 минуты в ходе обследования территории главным специалистом отдела по работе с отдаленными территориями администрации Железнодорожного района г. Екатеринбурга выявлен факт размещения Б., являющимся собственником земельного участка с кадастровым номером &lt;...&gt; расположенного по адресу: &lt;...&gt; за пределами этого земельного участка с северной стороны от границы своего участка инертных сыпучих строительных материалов (отсева или мелкофракционного щебня) и досок (щитов), используемых при проведении земляных работ</a:t>
            </a:r>
          </a:p>
          <a:p>
            <a:pPr algn="just"/>
            <a:r>
              <a:rPr lang="ru-RU" sz="1800" b="0" i="0" u="none" strike="noStrike" baseline="0" dirty="0">
                <a:latin typeface="Calibri" panose="020F0502020204030204" pitchFamily="34" charset="0"/>
              </a:rPr>
              <a:t>Составленный должностным лицом органа местного самоуправления акт обследования территории содержит необходимые реквизиты и информацию о выявленном нарушении, на выполненных фотографиях указана дата, время фиксации, имеется привязка к адресу. Таким образом, акт и фотографии обоснованно признаны в качестве допустимых доказательств по делу</a:t>
            </a:r>
          </a:p>
          <a:p>
            <a:pPr algn="just"/>
            <a:r>
              <a:rPr lang="ru-RU" sz="1800" b="0" i="0" u="none" strike="noStrike" baseline="0" dirty="0">
                <a:latin typeface="Calibri" panose="020F0502020204030204" pitchFamily="34" charset="0"/>
              </a:rPr>
              <a:t>Из материалов дела следует, что инертные сыпучие строительные материалы (отсев и щебень), принадлежащие Б., были размещены за пределами огороженного забором земельного участка с северной стороны от границ земельного участка с кадастровым номером &lt;...&gt; собственником которого является Б.</a:t>
            </a:r>
          </a:p>
          <a:p>
            <a:pPr algn="just"/>
            <a:r>
              <a:rPr lang="ru-RU" sz="1800" b="0" i="0" u="none" strike="noStrike" baseline="0" dirty="0">
                <a:latin typeface="Calibri" panose="020F0502020204030204" pitchFamily="34" charset="0"/>
              </a:rPr>
              <a:t>При рассмотрении настоящей жалобы Б. пояснил, что отсев и щебень были размещены им за пределами своего земельного участка осенью 2022 года и использовались для проведения земляных и строительных работ. Изложенное свидетельствует о доказанности умысла и последующих осознанных действиях Б. по использованию данных строительных материалов при проведении таких работ, независимо от времени их размещения за пределами своего участка.</a:t>
            </a:r>
          </a:p>
          <a:p>
            <a:pPr algn="just"/>
            <a:r>
              <a:rPr lang="ru-RU" sz="1800" b="0" i="0" u="none" strike="noStrike" baseline="0" dirty="0">
                <a:latin typeface="Calibri" panose="020F0502020204030204" pitchFamily="34" charset="0"/>
              </a:rPr>
              <a:t>Лицо, в отношении которого ведется производство по делу, считается извещенным и в случае, когда из указанного им места жительства (регистрации) поступило сообщение об отсутствии адресата по указанному адресу, о том, что лицо фактически не проживает по этому адресу либо отказалось от получения почтового отправления, а также в случае возвращения почтового отправления с отметкой об истечении срока хранения, если был соблюден порядок вручения почтовых отправлений. Также надлежит иметь в виду, что не могут считаться не извещенными лица, отказавшиеся от получения направленных материалов или не явившиеся за их получением несмотря на почтовое извещение (при наличии соответствующих доказательств).</a:t>
            </a:r>
          </a:p>
          <a:p>
            <a:endParaRPr lang="ru-RU" dirty="0"/>
          </a:p>
        </p:txBody>
      </p:sp>
    </p:spTree>
    <p:extLst>
      <p:ext uri="{BB962C8B-B14F-4D97-AF65-F5344CB8AC3E}">
        <p14:creationId xmlns:p14="http://schemas.microsoft.com/office/powerpoint/2010/main" val="39736896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96F4F1D-BA37-9DF4-E943-A0F2701969E0}"/>
              </a:ext>
            </a:extLst>
          </p:cNvPr>
          <p:cNvSpPr>
            <a:spLocks noGrp="1"/>
          </p:cNvSpPr>
          <p:nvPr>
            <p:ph type="title"/>
          </p:nvPr>
        </p:nvSpPr>
        <p:spPr/>
        <p:txBody>
          <a:bodyPr>
            <a:normAutofit/>
          </a:bodyPr>
          <a:lstStyle/>
          <a:p>
            <a:r>
              <a:rPr lang="ru-RU" sz="2000" dirty="0"/>
              <a:t>Статья 16 – доказывание состава АП </a:t>
            </a:r>
            <a:br>
              <a:rPr lang="ru-RU" sz="2000" dirty="0"/>
            </a:br>
            <a:r>
              <a:rPr lang="ru-RU" sz="1100" dirty="0">
                <a:latin typeface=""/>
              </a:rPr>
              <a:t>СВЕРДЛОВСКИЙ ОБЛАСТНОЙ СУД РЕШЕНИЕ от 25 октября 2023 г. по делу N 72-810/2023</a:t>
            </a:r>
            <a:endParaRPr lang="ru-RU" sz="2000" dirty="0"/>
          </a:p>
        </p:txBody>
      </p:sp>
      <p:sp>
        <p:nvSpPr>
          <p:cNvPr id="3" name="Объект 2">
            <a:extLst>
              <a:ext uri="{FF2B5EF4-FFF2-40B4-BE49-F238E27FC236}">
                <a16:creationId xmlns:a16="http://schemas.microsoft.com/office/drawing/2014/main" xmlns="" id="{471C211B-3146-8B9E-35B5-D7FD74E88E83}"/>
              </a:ext>
            </a:extLst>
          </p:cNvPr>
          <p:cNvSpPr>
            <a:spLocks noGrp="1"/>
          </p:cNvSpPr>
          <p:nvPr>
            <p:ph idx="1"/>
          </p:nvPr>
        </p:nvSpPr>
        <p:spPr>
          <a:xfrm>
            <a:off x="913795" y="2096064"/>
            <a:ext cx="10353762" cy="4315956"/>
          </a:xfrm>
        </p:spPr>
        <p:txBody>
          <a:bodyPr>
            <a:normAutofit/>
          </a:bodyPr>
          <a:lstStyle/>
          <a:p>
            <a:pPr algn="just"/>
            <a:r>
              <a:rPr lang="ru-RU" sz="1800" b="0" i="0" u="none" strike="noStrike" baseline="0" dirty="0">
                <a:latin typeface="Calibri" panose="020F0502020204030204" pitchFamily="34" charset="0"/>
              </a:rPr>
              <a:t>При фиксации размещения транспортного средства на газоне инспектором МКУ "Служба заказчика Чкаловского района города Екатеринбурга" использовался цифровой фотоаппарат, который не является специальным техническим средством, имеющим функции фото- и киносъемки, видеозаписи, или средством фото- и киносъемки, видеозаписи, поэтом</a:t>
            </a:r>
          </a:p>
          <a:p>
            <a:pPr algn="just"/>
            <a:r>
              <a:rPr lang="ru-RU" sz="1800" b="0" i="0" u="none" strike="noStrike" baseline="0" dirty="0">
                <a:latin typeface="Calibri" panose="020F0502020204030204" pitchFamily="34" charset="0"/>
              </a:rPr>
              <a:t>порядок назначения административного наказания без составления протокола, неприменимы.</a:t>
            </a:r>
          </a:p>
          <a:p>
            <a:pPr algn="just"/>
            <a:r>
              <a:rPr lang="ru-RU" sz="1800" b="0" i="0" u="none" strike="noStrike" baseline="0" dirty="0">
                <a:latin typeface="Calibri" panose="020F0502020204030204" pitchFamily="34" charset="0"/>
              </a:rPr>
              <a:t>Составленный инспектором акт содержит необходимые реквизиты и информацию о выявленном нарушении, имеются сведения о техническом средстве, на которое производилась фотосъемка, на выполненных фотографиях указана дата, время фиксации, имеется привязка к адресу, который соответствует представленной схеме с отметкой места фиксации нарушения.</a:t>
            </a:r>
          </a:p>
          <a:p>
            <a:pPr algn="just"/>
            <a:r>
              <a:rPr lang="ru-RU" sz="1800" b="0" i="0" u="none" strike="noStrike" baseline="0" dirty="0">
                <a:latin typeface="Calibri" panose="020F0502020204030204" pitchFamily="34" charset="0"/>
              </a:rPr>
              <a:t>Таким образом, акт, схема и фотографии обоснованно признаны судьей районного суда в качестве допустимых доказательств по делу</a:t>
            </a:r>
          </a:p>
          <a:p>
            <a:endParaRPr lang="ru-RU" dirty="0"/>
          </a:p>
        </p:txBody>
      </p:sp>
    </p:spTree>
    <p:extLst>
      <p:ext uri="{BB962C8B-B14F-4D97-AF65-F5344CB8AC3E}">
        <p14:creationId xmlns:p14="http://schemas.microsoft.com/office/powerpoint/2010/main" val="1387611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7F25E0A-672C-DE7C-B823-951D182EB131}"/>
              </a:ext>
            </a:extLst>
          </p:cNvPr>
          <p:cNvSpPr>
            <a:spLocks noGrp="1"/>
          </p:cNvSpPr>
          <p:nvPr>
            <p:ph type="title"/>
          </p:nvPr>
        </p:nvSpPr>
        <p:spPr/>
        <p:txBody>
          <a:bodyPr>
            <a:normAutofit/>
          </a:bodyPr>
          <a:lstStyle/>
          <a:p>
            <a:r>
              <a:rPr lang="ru-RU" sz="1800" dirty="0"/>
              <a:t>Статья 16 – состав АП не доказан</a:t>
            </a:r>
            <a:br>
              <a:rPr lang="ru-RU" sz="1800" dirty="0"/>
            </a:br>
            <a:r>
              <a:rPr lang="ru-RU" sz="1800" dirty="0"/>
              <a:t/>
            </a:r>
            <a:br>
              <a:rPr lang="ru-RU" sz="1800" dirty="0"/>
            </a:br>
            <a:r>
              <a:rPr lang="ru-RU" sz="1050" dirty="0">
                <a:latin typeface=""/>
              </a:rPr>
              <a:t>СЕДЬМОЙ КАССАЦИОННЫЙ СУД ОБЩЕЙ ЮРИСДИКЦИИ ПОСТАНОВЛЕНИЕ от 5 апреля 2024 г. N 16-1020/2024 </a:t>
            </a:r>
            <a:endParaRPr lang="ru-RU" sz="1800" dirty="0"/>
          </a:p>
        </p:txBody>
      </p:sp>
      <p:sp>
        <p:nvSpPr>
          <p:cNvPr id="3" name="Объект 2">
            <a:extLst>
              <a:ext uri="{FF2B5EF4-FFF2-40B4-BE49-F238E27FC236}">
                <a16:creationId xmlns:a16="http://schemas.microsoft.com/office/drawing/2014/main" xmlns="" id="{66E9E771-D3C0-C6FA-15FF-ED796532101B}"/>
              </a:ext>
            </a:extLst>
          </p:cNvPr>
          <p:cNvSpPr>
            <a:spLocks noGrp="1"/>
          </p:cNvSpPr>
          <p:nvPr>
            <p:ph idx="1"/>
          </p:nvPr>
        </p:nvSpPr>
        <p:spPr>
          <a:xfrm>
            <a:off x="913795" y="2096063"/>
            <a:ext cx="10353762" cy="4529129"/>
          </a:xfrm>
        </p:spPr>
        <p:txBody>
          <a:bodyPr>
            <a:normAutofit fontScale="85000" lnSpcReduction="10000"/>
          </a:bodyPr>
          <a:lstStyle/>
          <a:p>
            <a:pPr algn="just"/>
            <a:r>
              <a:rPr lang="ru-RU" sz="1800" b="0" i="0" u="none" strike="noStrike" baseline="0" dirty="0">
                <a:latin typeface="Calibri" panose="020F0502020204030204" pitchFamily="34" charset="0"/>
              </a:rPr>
              <a:t>Как следует из материалов дела, 28 июня 2023 года в 13 часов 44 минуты при обследовании территории г. Каменска-Уральского по адресу: ул. Стахановская, в районе дома N 4 в г. Каменске-Уральском Свердловской области выявлен факт размещения на газоне автомобиля Шкода Рапид, государственный регистрационный знак N, принадлежащего Г.Т.</a:t>
            </a:r>
          </a:p>
          <a:p>
            <a:pPr algn="just"/>
            <a:r>
              <a:rPr lang="ru-RU" sz="1800" b="0" i="0" u="none" strike="noStrike" baseline="0" dirty="0">
                <a:latin typeface="Calibri" panose="020F0502020204030204" pitchFamily="34" charset="0"/>
              </a:rPr>
              <a:t>Данные обстоятельства послужили основанием для составления протокола об административном правонарушении, предусмотренном </a:t>
            </a:r>
            <a:r>
              <a:rPr lang="ru-RU" sz="1800" b="0" i="0" u="none" strike="noStrike" baseline="0" dirty="0">
                <a:solidFill>
                  <a:srgbClr val="0000FF"/>
                </a:solidFill>
                <a:latin typeface="Calibri" panose="020F0502020204030204" pitchFamily="34" charset="0"/>
                <a:hlinkClick r:id="rId2"/>
              </a:rPr>
              <a:t>статьей 16 Закона Свердловской области от 14 июня 2005 года N 52-ОЗ "Об административных правонарушениях на территории Свердловской области". По результатам рассмотрения дела административная комиссия пришла к выводу о доказанности вины Г.Т. в совершении вмененного ей административного правонарушения, вынесла постановление о назначении наказания.</a:t>
            </a:r>
          </a:p>
          <a:p>
            <a:pPr algn="just"/>
            <a:r>
              <a:rPr lang="ru-RU" sz="1800" b="0" i="0" u="none" strike="noStrike" baseline="0" dirty="0">
                <a:latin typeface="Calibri" panose="020F0502020204030204" pitchFamily="34" charset="0"/>
              </a:rPr>
              <a:t>При рассмотрении жалобы на постановление коллегиального органа судья районного суда пришел к выводу о том, что Г.Т. не является надлежащими субъектом административного правонарушения, поскольку автомобиль марки "Шкода Рапид" находится в пользовании ее сына ФИО6 который подтвердил, что парковку транспортного средства на газоне осуществил он, в связи с чем отменил постановление и прекратил производство по делу об административном правонарушении в отношении Г.Т. за отсутствием состава административного правонарушения.</a:t>
            </a:r>
          </a:p>
          <a:p>
            <a:pPr algn="just"/>
            <a:r>
              <a:rPr lang="ru-RU" sz="1800" b="0" i="0" u="none" strike="noStrike" baseline="0" dirty="0">
                <a:latin typeface="Calibri" panose="020F0502020204030204" pitchFamily="34" charset="0"/>
              </a:rPr>
              <a:t>Ссылки в жалобе на то, что Г.Т., будучи надлежащим образом извещенная о рассмотрении дела в отношении нее должностным лицом, не явилась на составление протокола об административном правонарушении, не обосновала свои доводы и не представила доказательства, не влекут отмену судебных постановлений.</a:t>
            </a:r>
          </a:p>
          <a:p>
            <a:endParaRPr lang="ru-RU" dirty="0"/>
          </a:p>
        </p:txBody>
      </p:sp>
    </p:spTree>
    <p:extLst>
      <p:ext uri="{BB962C8B-B14F-4D97-AF65-F5344CB8AC3E}">
        <p14:creationId xmlns:p14="http://schemas.microsoft.com/office/powerpoint/2010/main" val="18171856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3FCB06A-9131-A048-4639-0CBCB2925D66}"/>
              </a:ext>
            </a:extLst>
          </p:cNvPr>
          <p:cNvSpPr>
            <a:spLocks noGrp="1"/>
          </p:cNvSpPr>
          <p:nvPr>
            <p:ph type="title"/>
          </p:nvPr>
        </p:nvSpPr>
        <p:spPr/>
        <p:txBody>
          <a:bodyPr>
            <a:normAutofit/>
          </a:bodyPr>
          <a:lstStyle/>
          <a:p>
            <a:r>
              <a:rPr lang="ru-RU" sz="1800" dirty="0"/>
              <a:t>Пункт 2 статьи 19 – состав АП доказан</a:t>
            </a:r>
            <a:br>
              <a:rPr lang="ru-RU" sz="1800" dirty="0"/>
            </a:br>
            <a:r>
              <a:rPr lang="ru-RU" sz="1800" dirty="0"/>
              <a:t/>
            </a:r>
            <a:br>
              <a:rPr lang="ru-RU" sz="1800" dirty="0"/>
            </a:br>
            <a:r>
              <a:rPr lang="ru-RU" sz="1050" dirty="0">
                <a:latin typeface=""/>
              </a:rPr>
              <a:t>СВЕРДЛОВСКИЙ ОБЛАСТНОЙ СУД РЕШЕНИЕ от 4 октября 2023 г. по делу N 72-776/2023 </a:t>
            </a:r>
            <a:endParaRPr lang="ru-RU" sz="1800" dirty="0"/>
          </a:p>
        </p:txBody>
      </p:sp>
      <p:sp>
        <p:nvSpPr>
          <p:cNvPr id="3" name="Объект 2">
            <a:extLst>
              <a:ext uri="{FF2B5EF4-FFF2-40B4-BE49-F238E27FC236}">
                <a16:creationId xmlns:a16="http://schemas.microsoft.com/office/drawing/2014/main" xmlns="" id="{95AEAF71-4B55-FB5C-EDD2-C11F505001E4}"/>
              </a:ext>
            </a:extLst>
          </p:cNvPr>
          <p:cNvSpPr>
            <a:spLocks noGrp="1"/>
          </p:cNvSpPr>
          <p:nvPr>
            <p:ph idx="1"/>
          </p:nvPr>
        </p:nvSpPr>
        <p:spPr>
          <a:xfrm>
            <a:off x="913795" y="2096064"/>
            <a:ext cx="10353762" cy="4545958"/>
          </a:xfrm>
        </p:spPr>
        <p:txBody>
          <a:bodyPr>
            <a:normAutofit lnSpcReduction="10000"/>
          </a:bodyPr>
          <a:lstStyle/>
          <a:p>
            <a:pPr algn="just"/>
            <a:r>
              <a:rPr lang="ru-RU" sz="1800" b="0" i="0" u="none" strike="noStrike" baseline="0" dirty="0">
                <a:latin typeface="Calibri" panose="020F0502020204030204" pitchFamily="34" charset="0"/>
              </a:rPr>
              <a:t>Отклоняя пояснения В., поименованные "расписка", в качестве доказательств невиновности В.С., судья обоснованно указал на их несоответствие критерию допустимости, поскольку в них отсутствовало не только предупреждение указанного лица об ответственности по </a:t>
            </a:r>
            <a:r>
              <a:rPr lang="ru-RU" sz="1800" b="0" i="0" u="none" strike="noStrike" baseline="0" dirty="0">
                <a:solidFill>
                  <a:srgbClr val="0000FF"/>
                </a:solidFill>
                <a:latin typeface="Calibri" panose="020F0502020204030204" pitchFamily="34" charset="0"/>
                <a:hlinkClick r:id="rId2"/>
              </a:rPr>
              <a:t>ст. 17.9 Кодекса Российской Федерации об административных правонарушениях, но данные о разъяснении ему положений </a:t>
            </a:r>
            <a:r>
              <a:rPr lang="ru-RU" sz="1800" b="0" i="0" u="none" strike="noStrike" baseline="0" dirty="0">
                <a:solidFill>
                  <a:srgbClr val="0000FF"/>
                </a:solidFill>
                <a:latin typeface="Calibri" panose="020F0502020204030204" pitchFamily="34" charset="0"/>
                <a:hlinkClick r:id="rId3"/>
              </a:rPr>
              <a:t>статьи 25.6 названного Кодекса и </a:t>
            </a:r>
            <a:r>
              <a:rPr lang="ru-RU" sz="1800" b="0" i="0" u="none" strike="noStrike" baseline="0" dirty="0">
                <a:solidFill>
                  <a:srgbClr val="0000FF"/>
                </a:solidFill>
                <a:latin typeface="Calibri" panose="020F0502020204030204" pitchFamily="34" charset="0"/>
                <a:hlinkClick r:id="rId4"/>
              </a:rPr>
              <a:t>статьи 51 Конституции Российской Федерации.</a:t>
            </a:r>
          </a:p>
          <a:p>
            <a:pPr algn="just"/>
            <a:r>
              <a:rPr lang="ru-RU" sz="1800" b="0" i="0" u="none" strike="noStrike" baseline="0" dirty="0">
                <a:latin typeface="Calibri" panose="020F0502020204030204" pitchFamily="34" charset="0"/>
              </a:rPr>
              <a:t>В.С., как и В., в судебные заседания первой и апелляционной инстанций не явились, сведения, изложенные в жалобах и письменных пояснениях, не подтвердили. Наличие страхового полиса, в котором указано несколько лиц в качестве допущенных к управлению принадлежащего В.С. автомобиля, бесспорно не свидетельствует о выбытии названного транспортного средства из его владения в момент фиксации административного правонарушения.</a:t>
            </a:r>
          </a:p>
          <a:p>
            <a:pPr algn="just"/>
            <a:r>
              <a:rPr lang="ru-RU" sz="1800" b="0" i="0" u="none" strike="noStrike" baseline="0" dirty="0">
                <a:latin typeface="Calibri" panose="020F0502020204030204" pitchFamily="34" charset="0"/>
              </a:rPr>
              <a:t>Иные доводы жалобы не содержат правовых аргументов, влияющих на выводы суда, направлены на иную оценку исследованных судьей районного суда доказательств, в связи с чем, подлежат отклонению, как несостоятельные.</a:t>
            </a:r>
          </a:p>
          <a:p>
            <a:endParaRPr lang="ru-RU" dirty="0"/>
          </a:p>
        </p:txBody>
      </p:sp>
    </p:spTree>
    <p:extLst>
      <p:ext uri="{BB962C8B-B14F-4D97-AF65-F5344CB8AC3E}">
        <p14:creationId xmlns:p14="http://schemas.microsoft.com/office/powerpoint/2010/main" val="18897386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DD8C819-5239-CB20-095E-7A0C45BB7510}"/>
              </a:ext>
            </a:extLst>
          </p:cNvPr>
          <p:cNvSpPr>
            <a:spLocks noGrp="1"/>
          </p:cNvSpPr>
          <p:nvPr>
            <p:ph type="title"/>
          </p:nvPr>
        </p:nvSpPr>
        <p:spPr/>
        <p:txBody>
          <a:bodyPr>
            <a:normAutofit/>
          </a:bodyPr>
          <a:lstStyle/>
          <a:p>
            <a:r>
              <a:rPr lang="ru-RU" sz="1600" dirty="0">
                <a:latin typeface=""/>
              </a:rPr>
              <a:t>СЕДЬМОЙ КАССАЦИОННЫЙ СУД ОБЩЕЙ ЮРИСДИКЦИИ ОПРЕДЕЛЕНИЕ от 17 июля 2024 г. N 88-12696/2024 </a:t>
            </a:r>
            <a:endParaRPr lang="ru-RU" sz="1600" dirty="0"/>
          </a:p>
        </p:txBody>
      </p:sp>
      <p:sp>
        <p:nvSpPr>
          <p:cNvPr id="3" name="Объект 2">
            <a:extLst>
              <a:ext uri="{FF2B5EF4-FFF2-40B4-BE49-F238E27FC236}">
                <a16:creationId xmlns:a16="http://schemas.microsoft.com/office/drawing/2014/main" xmlns="" id="{3F39D59F-E394-CD73-AF33-CDDDF4778832}"/>
              </a:ext>
            </a:extLst>
          </p:cNvPr>
          <p:cNvSpPr>
            <a:spLocks noGrp="1"/>
          </p:cNvSpPr>
          <p:nvPr>
            <p:ph idx="1"/>
          </p:nvPr>
        </p:nvSpPr>
        <p:spPr>
          <a:xfrm>
            <a:off x="913795" y="2096063"/>
            <a:ext cx="10353762" cy="4388883"/>
          </a:xfrm>
        </p:spPr>
        <p:txBody>
          <a:bodyPr>
            <a:normAutofit/>
          </a:bodyPr>
          <a:lstStyle/>
          <a:p>
            <a:pPr algn="just"/>
            <a:r>
              <a:rPr lang="ru-RU" sz="1800" b="0" i="0" u="none" strike="noStrike" baseline="0" dirty="0">
                <a:latin typeface="Calibri" panose="020F0502020204030204" pitchFamily="34" charset="0"/>
              </a:rPr>
              <a:t>Вопреки доводам кассационной жалобы, названные нормы права и разъяснения по их применению учтены судом апелляционной инстанции, не усмотревшим оснований для вывода о том, что привлечение П. к административной ответственности являлось незаконным. Действия уполномоченного лица являлись законными и обоснованными, поскольку протокол об административном правонарушении составлен им исходя из фактических обстоятельств дела, предоставленных ему законом полномочий, при достаточной совокупности обстоятельств, указывающих на наличие в действиях П. события административного правонарушения, предусмотренного статьей 16 Закона Свердловской области от 14.06.2005 N 52-03 "Об административных правонарушениях на территории Свердловской области". Факт прекращения производства по делу об административном правонарушении в связи с истечением сроков давности привлечения к административной ответственности не является доказательством того, что уполномоченное лицо совершило противоправные действия. Материалы дела не содержат доказательств, подтверждающих наличие в действиях лица признаков его виновности.</a:t>
            </a:r>
          </a:p>
          <a:p>
            <a:endParaRPr lang="ru-RU" dirty="0"/>
          </a:p>
        </p:txBody>
      </p:sp>
    </p:spTree>
    <p:extLst>
      <p:ext uri="{BB962C8B-B14F-4D97-AF65-F5344CB8AC3E}">
        <p14:creationId xmlns:p14="http://schemas.microsoft.com/office/powerpoint/2010/main" val="5340733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C75B8E9-FF84-2C13-6FF8-8ABA2AB25E76}"/>
              </a:ext>
            </a:extLst>
          </p:cNvPr>
          <p:cNvSpPr>
            <a:spLocks noGrp="1"/>
          </p:cNvSpPr>
          <p:nvPr>
            <p:ph type="title"/>
          </p:nvPr>
        </p:nvSpPr>
        <p:spPr/>
        <p:txBody>
          <a:bodyPr>
            <a:normAutofit/>
          </a:bodyPr>
          <a:lstStyle/>
          <a:p>
            <a:r>
              <a:rPr lang="ru-RU" sz="1800" dirty="0">
                <a:latin typeface=""/>
              </a:rPr>
              <a:t>АРБИТРАЖНЫЙ СУД УРАЛЬСКОГО ОКРУГА ПОСТАНОВЛЕНИЕ от 15 апреля 2024 г. N Ф09-551/24 </a:t>
            </a:r>
            <a:endParaRPr lang="ru-RU" sz="1800" dirty="0"/>
          </a:p>
        </p:txBody>
      </p:sp>
      <p:sp>
        <p:nvSpPr>
          <p:cNvPr id="3" name="Объект 2">
            <a:extLst>
              <a:ext uri="{FF2B5EF4-FFF2-40B4-BE49-F238E27FC236}">
                <a16:creationId xmlns:a16="http://schemas.microsoft.com/office/drawing/2014/main" xmlns="" id="{7EFAFC56-46F9-C96E-11F1-23474E7C5D71}"/>
              </a:ext>
            </a:extLst>
          </p:cNvPr>
          <p:cNvSpPr>
            <a:spLocks noGrp="1"/>
          </p:cNvSpPr>
          <p:nvPr>
            <p:ph idx="1"/>
          </p:nvPr>
        </p:nvSpPr>
        <p:spPr>
          <a:xfrm>
            <a:off x="913795" y="2096063"/>
            <a:ext cx="10353762" cy="4820839"/>
          </a:xfrm>
        </p:spPr>
        <p:txBody>
          <a:bodyPr>
            <a:normAutofit fontScale="62500" lnSpcReduction="20000"/>
          </a:bodyPr>
          <a:lstStyle/>
          <a:p>
            <a:pPr algn="just"/>
            <a:r>
              <a:rPr lang="ru-RU" sz="1800" b="0" i="0" u="none" strike="noStrike" baseline="0" dirty="0">
                <a:latin typeface="Calibri" panose="020F0502020204030204" pitchFamily="34" charset="0"/>
              </a:rPr>
              <a:t>По мнению заявителя кассационной жалобы, суд апелляционной инстанции ошибочно применил положения Федерального закона от 31.07.2020 N 248-ФЗ "О государственном контроле (надзоре) и муниципальном надзоре в Российской Федерации" (далее - Закон N 248-ФЗ) к данному административному делу, поскольку административный орган контрольных (надзорных) мероприятий в ходе осуществления муниципального контроля в сфере благоустройства в отношении общества "ОТСК" не проводил, административной комиссией осуществлялась деятельность по мониторингу содержания территории Кировградского городского округа, который не был направлен на проверку соблюдения конкретно обществом обязательных требований, связанных с осуществлением предпринимательской и иной экономической деятельности.</a:t>
            </a:r>
          </a:p>
          <a:p>
            <a:pPr algn="just"/>
            <a:r>
              <a:rPr lang="ru-RU" sz="1800" b="0" i="0" u="none" strike="noStrike" baseline="0" dirty="0">
                <a:latin typeface="Calibri" panose="020F0502020204030204" pitchFamily="34" charset="0"/>
              </a:rPr>
              <a:t>В обоснование доводов кассационной жалобы административный орган указывает на то, что в данном случае осмотр территорий не являлся проверкой деятельности общества в соответствии с </a:t>
            </a:r>
            <a:r>
              <a:rPr lang="ru-RU" sz="1800" b="0" i="0" u="none" strike="noStrike" baseline="0" dirty="0" err="1">
                <a:latin typeface="Calibri" panose="020F0502020204030204" pitchFamily="34" charset="0"/>
              </a:rPr>
              <a:t>указаниямитотмечает</a:t>
            </a:r>
            <a:r>
              <a:rPr lang="ru-RU" sz="1800" b="0" i="0" u="none" strike="noStrike" baseline="0" dirty="0">
                <a:latin typeface="Calibri" panose="020F0502020204030204" pitchFamily="34" charset="0"/>
              </a:rPr>
              <a:t>, что административное правонарушение выявлено и производство по административному делу возбуждено на основании </a:t>
            </a:r>
            <a:r>
              <a:rPr lang="ru-RU" sz="1800" b="0" i="0" u="none" strike="noStrike" baseline="0" dirty="0">
                <a:solidFill>
                  <a:srgbClr val="0000FF"/>
                </a:solidFill>
                <a:latin typeface="Calibri" panose="020F0502020204030204" pitchFamily="34" charset="0"/>
                <a:hlinkClick r:id="rId2"/>
              </a:rPr>
              <a:t>статьи 28.1 КоАП РФ в связи с непосредственным обнаружением должностным лицом Администрации Кировградского городского округа в ходе осмотра территорий.</a:t>
            </a:r>
          </a:p>
          <a:p>
            <a:pPr algn="just"/>
            <a:r>
              <a:rPr lang="ru-RU" sz="1800" b="0" i="0" u="none" strike="noStrike" baseline="0" dirty="0">
                <a:latin typeface="Calibri" panose="020F0502020204030204" pitchFamily="34" charset="0"/>
              </a:rPr>
              <a:t>Как следует из материалов дела и установлено судами при рассмотрении спора, 16.03.2023 Администрацией Кировградского городского округа по заявлению Кировградского РТС обществу "ОТСК" выдан ордер (разрешение) N 24/2023 на производство земляных работ в целях выполнения аварийно-восстановительных работ на сетях ГВС по адресу: Свердловская область, город Кировград, улица Энгельса, дом 28.</a:t>
            </a:r>
          </a:p>
          <a:p>
            <a:pPr algn="just"/>
            <a:r>
              <a:rPr lang="ru-RU" sz="1800" b="0" i="0" u="none" strike="noStrike" baseline="0" dirty="0">
                <a:latin typeface="Calibri" panose="020F0502020204030204" pitchFamily="34" charset="0"/>
              </a:rPr>
              <a:t>На основании поступившей 15.05.2023 служебной записки о том, что по состоянию на 01.05.2023 обществом "ОТСК" в нарушение требований Административного регламента предоставления муниципальной услуги "Предоставление разрешения на осуществление земляных работ", утвержденного постановлением администрации Кировградского городского округа от 29.09.2022 N 17-НПА (далее - Регламент), территория с выполненными работами по восстановлению нарушенного при производстве земляных работ благоустройства по 40 ордерам не предъявлена к приемке, ордера не закрыты, 17.05.2023 Главой Кировградского ГО Оськиным А.А. вынесено распоряжение "О проведении рейдового мероприятия" N 312, в соответствии с которым поручено провести рейдовое мероприятие по обследованию территории г. Кировграда и поселков с целью выявления фактов непроведения восстановления поврежденных элементов благоустройства территорий после окончания земляных работ, 17.05.2023, 18.05.2023.</a:t>
            </a:r>
          </a:p>
          <a:p>
            <a:endParaRPr lang="ru-RU" dirty="0"/>
          </a:p>
        </p:txBody>
      </p:sp>
    </p:spTree>
    <p:extLst>
      <p:ext uri="{BB962C8B-B14F-4D97-AF65-F5344CB8AC3E}">
        <p14:creationId xmlns:p14="http://schemas.microsoft.com/office/powerpoint/2010/main" val="23264198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D09A862-D84F-8A5C-93FC-8D1F61F641A4}"/>
              </a:ext>
            </a:extLst>
          </p:cNvPr>
          <p:cNvSpPr>
            <a:spLocks noGrp="1"/>
          </p:cNvSpPr>
          <p:nvPr>
            <p:ph type="title"/>
          </p:nvPr>
        </p:nvSpPr>
        <p:spPr/>
        <p:txBody>
          <a:bodyPr>
            <a:normAutofit/>
          </a:bodyPr>
          <a:lstStyle/>
          <a:p>
            <a:r>
              <a:rPr lang="ru-RU" sz="2000" dirty="0">
                <a:latin typeface=""/>
              </a:rPr>
              <a:t>АРБИТРАЖНЫЙ СУД УРАЛЬСКОГО ОКРУГА ПОСТАНОВЛЕНИЕ от 15 апреля 2024 г. N Ф09-551/24 </a:t>
            </a:r>
            <a:endParaRPr lang="ru-RU" sz="2000" dirty="0"/>
          </a:p>
        </p:txBody>
      </p:sp>
      <p:sp>
        <p:nvSpPr>
          <p:cNvPr id="3" name="Объект 2">
            <a:extLst>
              <a:ext uri="{FF2B5EF4-FFF2-40B4-BE49-F238E27FC236}">
                <a16:creationId xmlns:a16="http://schemas.microsoft.com/office/drawing/2014/main" xmlns="" id="{BF5E552D-F43B-9D51-6F2E-A7F86CE143F1}"/>
              </a:ext>
            </a:extLst>
          </p:cNvPr>
          <p:cNvSpPr>
            <a:spLocks noGrp="1"/>
          </p:cNvSpPr>
          <p:nvPr>
            <p:ph idx="1"/>
          </p:nvPr>
        </p:nvSpPr>
        <p:spPr>
          <a:xfrm>
            <a:off x="913795" y="2096064"/>
            <a:ext cx="10353762" cy="4495470"/>
          </a:xfrm>
        </p:spPr>
        <p:txBody>
          <a:bodyPr>
            <a:normAutofit fontScale="92500" lnSpcReduction="20000"/>
          </a:bodyPr>
          <a:lstStyle/>
          <a:p>
            <a:pPr algn="just"/>
            <a:r>
              <a:rPr lang="ru-RU" sz="1800" b="0" i="0" u="none" strike="noStrike" baseline="0" dirty="0">
                <a:latin typeface="Calibri" panose="020F0502020204030204" pitchFamily="34" charset="0"/>
              </a:rPr>
              <a:t>Проведение рейда поручено комиссии в составе конкретных сотрудников Администрации, указано, что в ходе рейда осмотр необходимо осуществлять с фотофиксацией и составлением актов обследования.</a:t>
            </a:r>
          </a:p>
          <a:p>
            <a:pPr algn="just"/>
            <a:r>
              <a:rPr lang="ru-RU" sz="1800" b="0" i="0" u="none" strike="noStrike" baseline="0" dirty="0">
                <a:latin typeface="Calibri" panose="020F0502020204030204" pitchFamily="34" charset="0"/>
              </a:rPr>
              <a:t>Во исполнение вышеуказанного распоряжения комиссией проведено обследование, результаты которого зафиксированы в акте от 17.05.2023 N 124.</a:t>
            </a:r>
          </a:p>
          <a:p>
            <a:pPr algn="just"/>
            <a:r>
              <a:rPr lang="ru-RU" sz="1800" b="0" i="0" u="none" strike="noStrike" baseline="0" dirty="0">
                <a:latin typeface="Calibri" panose="020F0502020204030204" pitchFamily="34" charset="0"/>
              </a:rPr>
              <a:t>При выезде на место производства земляных работ, в ходе обследования земельного участка по адресу: Свердловская область, г. Кировград, улица Энгельса, дом 28, непосредственно обнаружено, что после проведения земляных работ не произведено окончательное восстановление элементов благоустройства территории, а именно: не восстановлена проезжая часть (грунт) в объеме 150 кв. м, газон в объеме 100 кв. м, дворовая территория (асфальт) в объеме 150 кв. м, в результате чего нарушены требования, определенные пунктами 23.30, 23.33 Регламента, а также требований, определенных </a:t>
            </a:r>
            <a:r>
              <a:rPr lang="ru-RU" sz="1800" b="0" i="0" u="none" strike="noStrike" baseline="0" dirty="0">
                <a:solidFill>
                  <a:srgbClr val="0000FF"/>
                </a:solidFill>
                <a:latin typeface="Calibri" panose="020F0502020204030204" pitchFamily="34" charset="0"/>
                <a:hlinkClick r:id="rId2"/>
              </a:rPr>
              <a:t>пунктами 7.2, </a:t>
            </a:r>
            <a:r>
              <a:rPr lang="ru-RU" sz="1800" b="0" i="0" u="none" strike="noStrike" baseline="0" dirty="0">
                <a:solidFill>
                  <a:srgbClr val="0000FF"/>
                </a:solidFill>
                <a:latin typeface="Calibri" panose="020F0502020204030204" pitchFamily="34" charset="0"/>
                <a:hlinkClick r:id="rId3"/>
              </a:rPr>
              <a:t>7.29, </a:t>
            </a:r>
            <a:r>
              <a:rPr lang="ru-RU" sz="1800" b="0" i="0" u="none" strike="noStrike" baseline="0" dirty="0">
                <a:solidFill>
                  <a:srgbClr val="0000FF"/>
                </a:solidFill>
                <a:latin typeface="Calibri" panose="020F0502020204030204" pitchFamily="34" charset="0"/>
                <a:hlinkClick r:id="rId4"/>
              </a:rPr>
              <a:t>7.31 Правил благоустройства, обеспечения чистоты и порядка на территории Кировградского городского округа, утвержденных решением Думы Кировградского городского округа от 31.10.2018 N 134 (</a:t>
            </a:r>
          </a:p>
          <a:p>
            <a:pPr algn="just"/>
            <a:r>
              <a:rPr lang="ru-RU" sz="1800" b="0" i="0" u="none" strike="noStrike" baseline="0" dirty="0">
                <a:latin typeface="Calibri" panose="020F0502020204030204" pitchFamily="34" charset="0"/>
              </a:rPr>
              <a:t>Указанные обстоятельства явились основанием для вынесения административной комиссией в отношении общества протокола об административном правонарушении от 05.06.2023 N 72, ответственность за которое предусмотрена </a:t>
            </a:r>
            <a:r>
              <a:rPr lang="ru-RU" sz="1800" b="0" i="0" u="none" strike="noStrike" baseline="0" dirty="0">
                <a:solidFill>
                  <a:srgbClr val="0000FF"/>
                </a:solidFill>
                <a:latin typeface="Calibri" panose="020F0502020204030204" pitchFamily="34" charset="0"/>
                <a:hlinkClick r:id="rId5"/>
              </a:rPr>
              <a:t>пунктом 3 статьи 15 Закона N 52-ОЗ.</a:t>
            </a:r>
          </a:p>
          <a:p>
            <a:endParaRPr lang="ru-RU" dirty="0"/>
          </a:p>
        </p:txBody>
      </p:sp>
    </p:spTree>
    <p:extLst>
      <p:ext uri="{BB962C8B-B14F-4D97-AF65-F5344CB8AC3E}">
        <p14:creationId xmlns:p14="http://schemas.microsoft.com/office/powerpoint/2010/main" val="30174901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DA05405-10C7-012D-1758-2C6E26754753}"/>
              </a:ext>
            </a:extLst>
          </p:cNvPr>
          <p:cNvSpPr>
            <a:spLocks noGrp="1"/>
          </p:cNvSpPr>
          <p:nvPr>
            <p:ph type="title"/>
          </p:nvPr>
        </p:nvSpPr>
        <p:spPr/>
        <p:txBody>
          <a:bodyPr>
            <a:normAutofit/>
          </a:bodyPr>
          <a:lstStyle/>
          <a:p>
            <a:r>
              <a:rPr lang="ru-RU" sz="2000" dirty="0">
                <a:latin typeface=""/>
              </a:rPr>
              <a:t>АРБИТРАЖНЫЙ СУД УРАЛЬСКОГО ОКРУГА ПОСТАНОВЛЕНИЕ от 15 апреля 2024 г. N Ф09-551/24 </a:t>
            </a:r>
            <a:endParaRPr lang="ru-RU" sz="2000" dirty="0"/>
          </a:p>
        </p:txBody>
      </p:sp>
      <p:sp>
        <p:nvSpPr>
          <p:cNvPr id="3" name="Объект 2">
            <a:extLst>
              <a:ext uri="{FF2B5EF4-FFF2-40B4-BE49-F238E27FC236}">
                <a16:creationId xmlns:a16="http://schemas.microsoft.com/office/drawing/2014/main" xmlns="" id="{48C80996-1796-7834-92AE-F3C5B6E367C5}"/>
              </a:ext>
            </a:extLst>
          </p:cNvPr>
          <p:cNvSpPr>
            <a:spLocks noGrp="1"/>
          </p:cNvSpPr>
          <p:nvPr>
            <p:ph idx="1"/>
          </p:nvPr>
        </p:nvSpPr>
        <p:spPr>
          <a:xfrm>
            <a:off x="913795" y="2096064"/>
            <a:ext cx="10353762" cy="4366444"/>
          </a:xfrm>
        </p:spPr>
        <p:txBody>
          <a:bodyPr>
            <a:normAutofit fontScale="85000" lnSpcReduction="20000"/>
          </a:bodyPr>
          <a:lstStyle/>
          <a:p>
            <a:pPr algn="just"/>
            <a:r>
              <a:rPr lang="ru-RU" sz="1800" b="0" i="0" u="none" strike="noStrike" baseline="0" dirty="0">
                <a:latin typeface="Calibri" panose="020F0502020204030204" pitchFamily="34" charset="0"/>
              </a:rPr>
              <a:t>Суд апелляционной инстанции, отменяя решение суда первой инстанции, исходил из того, что общество ранее было привлечено к ответственности за нарушения, выявленные по результатам одного контрольного (проверочного) мероприятия, соответственно, административному органу следовало назначить обществу за эти нарушения административное наказание в виде штрафа как за совершение одного административного правонарушения с учетом положений </a:t>
            </a:r>
            <a:r>
              <a:rPr lang="ru-RU" sz="1800" b="0" i="0" u="none" strike="noStrike" baseline="0" dirty="0">
                <a:solidFill>
                  <a:srgbClr val="0000FF"/>
                </a:solidFill>
                <a:latin typeface="Calibri" panose="020F0502020204030204" pitchFamily="34" charset="0"/>
                <a:hlinkClick r:id="rId2"/>
              </a:rPr>
              <a:t>части 5 статьи 4.4 КоАП РФ.</a:t>
            </a:r>
          </a:p>
          <a:p>
            <a:pPr algn="just"/>
            <a:r>
              <a:rPr lang="ru-RU" sz="1800" b="0" i="0" u="none" strike="noStrike" baseline="0" dirty="0">
                <a:latin typeface="Calibri" panose="020F0502020204030204" pitchFamily="34" charset="0"/>
              </a:rPr>
              <a:t>Как следует из материалов дела, основанием для проведения в отношении общества "ОТСК" контрольного мероприятия по факту выполнения работ по восстановлению нарушенного благоустройства явились служебная записка от 15.05.2023 N 2137, а также распоряжение Главы Кировградского ГО "О проведении рейдового мероприятия" от 17.05.2023 N 312.</a:t>
            </a:r>
          </a:p>
          <a:p>
            <a:pPr algn="just"/>
            <a:r>
              <a:rPr lang="ru-RU" sz="1800" b="0" i="0" u="none" strike="noStrike" baseline="0" dirty="0">
                <a:latin typeface="Calibri" panose="020F0502020204030204" pitchFamily="34" charset="0"/>
              </a:rPr>
              <a:t>В результате проведения рейдового мероприятия в отношении общества "ОТСК" 17 и 18 мая 2023 года проведены осмотры территорий по 40 адресам, где на основании выданных ордеров обществом осуществлялись земельные работы, выявлены нарушения установленных в разрешении (ордере) на проведение земляных, ремонтных или отдельных работ, связанных с благоустройством территорий населенных пунктов, сроков восстановления объектов благоустройства и их отдельных элементов, поврежденных при проведении этих работ.</a:t>
            </a:r>
          </a:p>
          <a:p>
            <a:pPr algn="just"/>
            <a:r>
              <a:rPr lang="ru-RU" sz="1800" b="0" i="0" u="none" strike="noStrike" baseline="0" dirty="0">
                <a:latin typeface="Calibri" panose="020F0502020204030204" pitchFamily="34" charset="0"/>
              </a:rPr>
              <a:t>При этом по результатам контрольного мероприятия вынесено 40 постановлений о привлечении к административной ответственности по </a:t>
            </a:r>
            <a:r>
              <a:rPr lang="ru-RU" sz="1800" b="0" i="0" u="none" strike="noStrike" baseline="0" dirty="0">
                <a:solidFill>
                  <a:srgbClr val="0000FF"/>
                </a:solidFill>
                <a:latin typeface="Calibri" panose="020F0502020204030204" pitchFamily="34" charset="0"/>
                <a:hlinkClick r:id="rId3"/>
              </a:rPr>
              <a:t>пункту 3 статьи 15 Закона N 52-ОЗ, по каждому из которых назначено административное наказание в виде штрафа.</a:t>
            </a:r>
          </a:p>
          <a:p>
            <a:endParaRPr lang="ru-RU" dirty="0"/>
          </a:p>
        </p:txBody>
      </p:sp>
    </p:spTree>
    <p:extLst>
      <p:ext uri="{BB962C8B-B14F-4D97-AF65-F5344CB8AC3E}">
        <p14:creationId xmlns:p14="http://schemas.microsoft.com/office/powerpoint/2010/main" val="9356917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0153D4E-EEB4-F032-E03F-ABE8A7250DE9}"/>
              </a:ext>
            </a:extLst>
          </p:cNvPr>
          <p:cNvSpPr>
            <a:spLocks noGrp="1"/>
          </p:cNvSpPr>
          <p:nvPr>
            <p:ph type="title"/>
          </p:nvPr>
        </p:nvSpPr>
        <p:spPr/>
        <p:txBody>
          <a:bodyPr>
            <a:normAutofit/>
          </a:bodyPr>
          <a:lstStyle/>
          <a:p>
            <a:r>
              <a:rPr lang="ru-RU" sz="2000" dirty="0">
                <a:latin typeface=""/>
              </a:rPr>
              <a:t>АРБИТРАЖНЫЙ СУД УРАЛЬСКОГО ОКРУГА ПОСТАНОВЛЕНИЕ от 15 апреля 2024 г. N Ф09-551/24 </a:t>
            </a:r>
            <a:endParaRPr lang="ru-RU" sz="2000" dirty="0"/>
          </a:p>
        </p:txBody>
      </p:sp>
      <p:sp>
        <p:nvSpPr>
          <p:cNvPr id="3" name="Объект 2">
            <a:extLst>
              <a:ext uri="{FF2B5EF4-FFF2-40B4-BE49-F238E27FC236}">
                <a16:creationId xmlns:a16="http://schemas.microsoft.com/office/drawing/2014/main" xmlns="" id="{18D77832-F8EB-901D-AB1D-AA8E5EFEA8B2}"/>
              </a:ext>
            </a:extLst>
          </p:cNvPr>
          <p:cNvSpPr>
            <a:spLocks noGrp="1"/>
          </p:cNvSpPr>
          <p:nvPr>
            <p:ph idx="1"/>
          </p:nvPr>
        </p:nvSpPr>
        <p:spPr/>
        <p:txBody>
          <a:bodyPr>
            <a:normAutofit fontScale="77500" lnSpcReduction="20000"/>
          </a:bodyPr>
          <a:lstStyle/>
          <a:p>
            <a:pPr algn="just"/>
            <a:r>
              <a:rPr lang="ru-RU" sz="1800" b="0" i="0" u="none" strike="noStrike" baseline="0" dirty="0">
                <a:latin typeface="Calibri" panose="020F0502020204030204" pitchFamily="34" charset="0"/>
              </a:rPr>
              <a:t>Таким образом, материалами дела подтверждено, что рассматриваемое правонарушение, а также иные 39 правонарушений, которые являются предметом оспаривания в рамках дел N А60-42051/2023, А60-42052/2023, N А60-42053/2023, А60-42056/2023, N А60-42057/2023, N А60-42058/2023, N А60-42059/2023, N А60-42060/2023, N А60-42061/2023, N А60-43102/2023, N А60-43104/2023, N А60-43106/2023, N А60-43108/2023, N А60-43107/2023, N А60-43110/2023, N А60-43155/2023, N А60-43156/2023, N А60-43157/2023, N А60-43158/2023, N А60-43159/2023, N А60-44824/2023, N А60-44825/2023, N А60-44826/2023, N А60-44827/2023, N А60-44828/2023, N А60-44829/2023, N А60-44830/2023, N А60-44831/2023, N А60-44832/2023, N А60-44835/2023, N А60-44836/2023, N А60-44837/2023, N А60-44838/2023, N А60-44842/2023, N А60-44843/2023, N А60-44844/2023, N А60-44845/2023, N А60-44846/2023, N А60-44847/2023, выявлены административным органом при проведении одного рейдового мероприятия - рейдового осмотра, проводимого в рамках государственного контроля (надзора).</a:t>
            </a:r>
          </a:p>
          <a:p>
            <a:pPr algn="just"/>
            <a:r>
              <a:rPr lang="ru-RU" sz="1800" b="0" i="0" u="none" strike="noStrike" baseline="0" dirty="0">
                <a:latin typeface="Calibri" panose="020F0502020204030204" pitchFamily="34" charset="0"/>
              </a:rPr>
              <a:t>Установив, что вступившим в законную силу постановлением от 27.06.2023 N 061-2023 общество привлечено к административной ответственности по </a:t>
            </a:r>
            <a:r>
              <a:rPr lang="ru-RU" sz="1800" b="0" i="0" u="none" strike="noStrike" baseline="0" dirty="0">
                <a:solidFill>
                  <a:srgbClr val="0000FF"/>
                </a:solidFill>
                <a:latin typeface="Calibri" panose="020F0502020204030204" pitchFamily="34" charset="0"/>
                <a:hlinkClick r:id="rId2"/>
              </a:rPr>
              <a:t>пункту 3 статьи 15 Закона N 52-ОЗ за нарушение срока восстановления благоустройства территории по ордеру от 28.02.2023 N 18/2023, указанное постановление вступило в законную силу, принимая во внимание, что в рамках настоящего дела обществом оспаривается постановление о привлечении общества к административной ответственности по пункту 3 статьи 15 Закона N 52-ОЗ, также выявленное по результатам тех же проверочных мероприятий, суд апелляционной инстанции пришел к верному выводу о том, что общество подлежало привлечению к ответственности как за совершение одного административного правонарушения, то есть в данном случае подлежали применению положения </a:t>
            </a:r>
            <a:r>
              <a:rPr lang="ru-RU" sz="1800" b="0" i="0" u="none" strike="noStrike" baseline="0" dirty="0">
                <a:solidFill>
                  <a:srgbClr val="0000FF"/>
                </a:solidFill>
                <a:latin typeface="Calibri" panose="020F0502020204030204" pitchFamily="34" charset="0"/>
                <a:hlinkClick r:id="rId3"/>
              </a:rPr>
              <a:t>части 5 статьи 4.4 КоАП РФ.</a:t>
            </a:r>
          </a:p>
          <a:p>
            <a:endParaRPr lang="ru-RU" dirty="0"/>
          </a:p>
        </p:txBody>
      </p:sp>
    </p:spTree>
    <p:extLst>
      <p:ext uri="{BB962C8B-B14F-4D97-AF65-F5344CB8AC3E}">
        <p14:creationId xmlns:p14="http://schemas.microsoft.com/office/powerpoint/2010/main" val="32149118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AF47140-E21D-53A1-619A-27F706CC4A67}"/>
              </a:ext>
            </a:extLst>
          </p:cNvPr>
          <p:cNvSpPr>
            <a:spLocks noGrp="1"/>
          </p:cNvSpPr>
          <p:nvPr>
            <p:ph type="title"/>
          </p:nvPr>
        </p:nvSpPr>
        <p:spPr/>
        <p:txBody>
          <a:bodyPr>
            <a:normAutofit fontScale="90000"/>
          </a:bodyPr>
          <a:lstStyle/>
          <a:p>
            <a:r>
              <a:rPr lang="ru-RU" sz="2000" dirty="0"/>
              <a:t>Статья 15 пункт 2 – административное правонарушение доказано без проведения контрольных мероприятий в порядке 248-ФЗ</a:t>
            </a:r>
            <a:br>
              <a:rPr lang="ru-RU" sz="2000" dirty="0"/>
            </a:br>
            <a:r>
              <a:rPr lang="ru-RU" sz="2000" dirty="0"/>
              <a:t/>
            </a:r>
            <a:br>
              <a:rPr lang="ru-RU" sz="2000" dirty="0"/>
            </a:br>
            <a:r>
              <a:rPr lang="ru-RU" sz="1100" dirty="0">
                <a:latin typeface=""/>
              </a:rPr>
              <a:t>СЕМНАДЦАТЫЙ АРБИТРАЖНЫЙ АПЕЛЛЯЦИОННЫЙ СУД ПОСТАНОВЛЕНИЕ от 13 сентября 2024 г. N 17АП-7194/2024-АКу </a:t>
            </a:r>
            <a:endParaRPr lang="ru-RU" sz="2000" dirty="0"/>
          </a:p>
        </p:txBody>
      </p:sp>
      <p:sp>
        <p:nvSpPr>
          <p:cNvPr id="3" name="Объект 2">
            <a:extLst>
              <a:ext uri="{FF2B5EF4-FFF2-40B4-BE49-F238E27FC236}">
                <a16:creationId xmlns:a16="http://schemas.microsoft.com/office/drawing/2014/main" xmlns="" id="{1A5B2E90-BBE1-01B9-4A3D-6443C397F8A8}"/>
              </a:ext>
            </a:extLst>
          </p:cNvPr>
          <p:cNvSpPr>
            <a:spLocks noGrp="1"/>
          </p:cNvSpPr>
          <p:nvPr>
            <p:ph idx="1"/>
          </p:nvPr>
        </p:nvSpPr>
        <p:spPr>
          <a:xfrm>
            <a:off x="913795" y="2096063"/>
            <a:ext cx="10353762" cy="4590837"/>
          </a:xfrm>
        </p:spPr>
        <p:txBody>
          <a:bodyPr>
            <a:normAutofit fontScale="70000" lnSpcReduction="20000"/>
          </a:bodyPr>
          <a:lstStyle/>
          <a:p>
            <a:pPr algn="just"/>
            <a:r>
              <a:rPr lang="ru-RU" sz="1800" b="0" i="0" u="none" strike="noStrike" baseline="0" dirty="0">
                <a:latin typeface="Calibri" panose="020F0502020204030204" pitchFamily="34" charset="0"/>
              </a:rPr>
              <a:t>Как следует из материалов дела, 18.01.2024 в 15 часов 19 минут по ул. Победы, 59 в г. Екатеринбурге, инспектором МКУ "Служба заказчика Орджоникидзевского района города Екатеринбурга" установлен факт хранения грунта строительного материала (бордюрного камня) при производстве земляных работ за пределами зоны проведения работ.</a:t>
            </a:r>
          </a:p>
          <a:p>
            <a:pPr algn="just"/>
            <a:r>
              <a:rPr lang="ru-RU" sz="1800" b="0" i="0" u="none" strike="noStrike" baseline="0" dirty="0">
                <a:latin typeface="Calibri" panose="020F0502020204030204" pitchFamily="34" charset="0"/>
              </a:rPr>
              <a:t>Земляные работы производились АО "ЕЭСК" в связи с устранением аварии на кабельной линии ул. Победы, 59 согласно ордеру N 52/01 от 16.01.2024 со сроком производства работ в период с 10.01.2024 по 25.01.2024.</a:t>
            </a:r>
          </a:p>
          <a:p>
            <a:pPr algn="just"/>
            <a:r>
              <a:rPr lang="ru-RU" sz="1800" b="0" i="0" u="none" strike="noStrike" baseline="0" dirty="0">
                <a:latin typeface="Calibri" panose="020F0502020204030204" pitchFamily="34" charset="0"/>
              </a:rPr>
              <a:t>08.02.2024 главным специалистом Администрации Орджоникидзевского района г. Екатеринбурга был составлен протокол N 04-114-123 в отношении АО "ЕЭСК" в отсутствие представителя общества.</a:t>
            </a:r>
          </a:p>
          <a:p>
            <a:pPr algn="just"/>
            <a:r>
              <a:rPr lang="ru-RU" sz="1800" b="0" i="0" u="none" strike="noStrike" baseline="0" dirty="0">
                <a:latin typeface="Calibri" panose="020F0502020204030204" pitchFamily="34" charset="0"/>
              </a:rPr>
              <a:t>Как следует из материалов дела, административным органом установлено, что в процессе проведения АО "ЕЭСК" земляных работ обществом было допущено складирование строительного материала (бордюрного камня) и грунта, образовавшегося при проведении земляных работ, за пределами зоны проведения таких работ, что нашло свое отражение в фотоматериалах, приложенных к акту осмотра от 18.01.2024, подтверждается ордером на производство земляных работ и служебной запиской от 18.01.2023</a:t>
            </a:r>
          </a:p>
          <a:p>
            <a:pPr algn="just"/>
            <a:r>
              <a:rPr lang="ru-RU" sz="1800" b="0" i="0" u="none" strike="noStrike" baseline="0" dirty="0">
                <a:latin typeface="Calibri" panose="020F0502020204030204" pitchFamily="34" charset="0"/>
              </a:rPr>
              <a:t>Вина юридического лица АО "ЕЭСК" состоит в том, что обществом не принято всех своевременных и достаточных мер для надлежащего исполнения принятых обязательств и возложенных обязанностей, направленных на выполнение требований, установленных действующим законодательством РФ, специальными правилами и иными нормативными правовыми актами, при наличии реальной к этому возможности, в результате чего общество допустило временное хранение грунта и строительного материала (бордюрного камня) за пределами зоны проведения земляных работ.</a:t>
            </a:r>
          </a:p>
          <a:p>
            <a:pPr algn="just"/>
            <a:r>
              <a:rPr lang="ru-RU" sz="1800" b="0" i="0" u="none" strike="noStrike" baseline="0" dirty="0">
                <a:latin typeface="Calibri" panose="020F0502020204030204" pitchFamily="34" charset="0"/>
              </a:rPr>
              <a:t>Доказательств того, что юридическим лицом своевременно предпринимались все зависящие от него меры, направленные на соблюдение требований действующего законодательства, в материалах дела не имеется.</a:t>
            </a:r>
          </a:p>
          <a:p>
            <a:endParaRPr lang="ru-RU" dirty="0"/>
          </a:p>
        </p:txBody>
      </p:sp>
    </p:spTree>
    <p:extLst>
      <p:ext uri="{BB962C8B-B14F-4D97-AF65-F5344CB8AC3E}">
        <p14:creationId xmlns:p14="http://schemas.microsoft.com/office/powerpoint/2010/main" val="30894970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FD4E75C-F4B2-2E69-3245-127A4FA02A52}"/>
              </a:ext>
            </a:extLst>
          </p:cNvPr>
          <p:cNvSpPr>
            <a:spLocks noGrp="1"/>
          </p:cNvSpPr>
          <p:nvPr>
            <p:ph type="title"/>
          </p:nvPr>
        </p:nvSpPr>
        <p:spPr/>
        <p:txBody>
          <a:bodyPr>
            <a:normAutofit/>
          </a:bodyPr>
          <a:lstStyle/>
          <a:p>
            <a:r>
              <a:rPr lang="ru-RU" sz="2000" dirty="0"/>
              <a:t>Статья 33 – состав административного правонарушения не доказан</a:t>
            </a:r>
            <a:br>
              <a:rPr lang="ru-RU" sz="2000" dirty="0"/>
            </a:br>
            <a:r>
              <a:rPr lang="ru-RU" sz="2000" dirty="0"/>
              <a:t/>
            </a:r>
            <a:br>
              <a:rPr lang="ru-RU" sz="2000" dirty="0"/>
            </a:br>
            <a:r>
              <a:rPr lang="ru-RU" sz="1100" dirty="0">
                <a:latin typeface=""/>
              </a:rPr>
              <a:t>СЕМНАДЦАТЫЙ АРБИТРАЖНЫЙ АПЕЛЛЯЦИОННЫЙ СУД ПОСТАНОВЛЕНИЕ от 14 августа 2024 г. N 17АП-5122/2024-АК </a:t>
            </a:r>
            <a:endParaRPr lang="ru-RU" sz="2000" dirty="0"/>
          </a:p>
        </p:txBody>
      </p:sp>
      <p:sp>
        <p:nvSpPr>
          <p:cNvPr id="3" name="Объект 2">
            <a:extLst>
              <a:ext uri="{FF2B5EF4-FFF2-40B4-BE49-F238E27FC236}">
                <a16:creationId xmlns:a16="http://schemas.microsoft.com/office/drawing/2014/main" xmlns="" id="{DB9932F1-F1CB-4DBB-7710-2978A621A43C}"/>
              </a:ext>
            </a:extLst>
          </p:cNvPr>
          <p:cNvSpPr>
            <a:spLocks noGrp="1"/>
          </p:cNvSpPr>
          <p:nvPr>
            <p:ph idx="1"/>
          </p:nvPr>
        </p:nvSpPr>
        <p:spPr>
          <a:xfrm>
            <a:off x="913795" y="2096064"/>
            <a:ext cx="10353762" cy="4545958"/>
          </a:xfrm>
        </p:spPr>
        <p:txBody>
          <a:bodyPr>
            <a:normAutofit fontScale="85000" lnSpcReduction="10000"/>
          </a:bodyPr>
          <a:lstStyle/>
          <a:p>
            <a:pPr algn="just"/>
            <a:r>
              <a:rPr lang="ru-RU" sz="1800" b="0" i="0" u="none" strike="noStrike" baseline="0" dirty="0">
                <a:latin typeface="Calibri" panose="020F0502020204030204" pitchFamily="34" charset="0"/>
              </a:rPr>
              <a:t>По результатам обследования установлено, что не обеспечена очистка от снега и гололедных образований проезда с асфальтовым покрытием на придомовой территории многоквартирного дома N 9 по ул. Максима Горького в г. Новоуральске Свердловской области, тем самым не обеспечено требование </a:t>
            </a:r>
            <a:r>
              <a:rPr lang="ru-RU" sz="1800" b="0" i="0" u="none" strike="noStrike" baseline="0" dirty="0" err="1">
                <a:latin typeface="Calibri" panose="020F0502020204030204" pitchFamily="34" charset="0"/>
              </a:rPr>
              <a:t>п.п</a:t>
            </a:r>
            <a:r>
              <a:rPr lang="ru-RU" sz="1800" b="0" i="0" u="none" strike="noStrike" baseline="0" dirty="0">
                <a:latin typeface="Calibri" panose="020F0502020204030204" pitchFamily="34" charset="0"/>
              </a:rPr>
              <a:t>. 1 п. 12 - 25 Правил благоустройства территории Новоуральского городского округа</a:t>
            </a:r>
          </a:p>
          <a:p>
            <a:pPr algn="just"/>
            <a:r>
              <a:rPr lang="ru-RU" sz="1800" b="0" i="0" u="none" strike="noStrike" baseline="0" dirty="0">
                <a:latin typeface="Calibri" panose="020F0502020204030204" pitchFamily="34" charset="0"/>
              </a:rPr>
              <a:t>Составлен акт от 06.12.2023, в адрес ООО "Центральный" выдано предписание от 06.12.2023, где заявителю предписано: в течение трех дней со дня получения предписания обеспечить очистку от снега и гололедных образований проезда с асфальтовым покрытием на придомовой территории многоквартирного дома N 9 по ул. Максима Горького в г. Новоуральске Свердловской области</a:t>
            </a:r>
          </a:p>
          <a:p>
            <a:pPr algn="just"/>
            <a:r>
              <a:rPr lang="ru-RU" sz="1800" b="0" i="0" u="none" strike="noStrike" baseline="0" dirty="0">
                <a:latin typeface="Calibri" panose="020F0502020204030204" pitchFamily="34" charset="0"/>
              </a:rPr>
              <a:t>При проведении обследования придомовой территории многоквартирного дома N 9 по ул. М. Горького в г. Новоуральске Свердловской области 11.12.2023 на предмет исполнения предписания от 06.12.2023 должностными лицами Администрации установлено, что очистка от снега и гололедных образований проезда с асфальтовым покрытием на придомовой территории многоквартирного дома не выполнена</a:t>
            </a:r>
          </a:p>
          <a:p>
            <a:pPr algn="just"/>
            <a:r>
              <a:rPr lang="ru-RU" sz="1800" b="0" i="0" u="none" strike="noStrike" baseline="0" dirty="0">
                <a:latin typeface="Calibri" panose="020F0502020204030204" pitchFamily="34" charset="0"/>
              </a:rPr>
              <a:t>Поскольку требование предписания должностного лица от 06.12.2023 не исполнено, нарушены требования, установленные </a:t>
            </a:r>
            <a:r>
              <a:rPr lang="ru-RU" sz="1800" b="0" i="0" u="none" strike="noStrike" baseline="0" dirty="0" err="1">
                <a:latin typeface="Calibri" panose="020F0502020204030204" pitchFamily="34" charset="0"/>
              </a:rPr>
              <a:t>п.п</a:t>
            </a:r>
            <a:r>
              <a:rPr lang="ru-RU" sz="1800" b="0" i="0" u="none" strike="noStrike" baseline="0" dirty="0">
                <a:latin typeface="Calibri" panose="020F0502020204030204" pitchFamily="34" charset="0"/>
              </a:rPr>
              <a:t>. 1 п. 12 - 25 Правил благоустройства, комиссией было принято решение о рассмотрении вопроса о привлечении ООО "Центральный" к административной ответственности за невыполнение в установленный срок законного предписания должностного лица, предусмотренного </a:t>
            </a:r>
            <a:r>
              <a:rPr lang="ru-RU" sz="1800" b="0" i="0" u="none" strike="noStrike" baseline="0" dirty="0">
                <a:solidFill>
                  <a:srgbClr val="0000FF"/>
                </a:solidFill>
                <a:latin typeface="Calibri" panose="020F0502020204030204" pitchFamily="34" charset="0"/>
                <a:hlinkClick r:id="rId2"/>
              </a:rPr>
              <a:t>статьей 33 Закона N 52-ОЗ.</a:t>
            </a:r>
          </a:p>
          <a:p>
            <a:endParaRPr lang="ru-RU" dirty="0"/>
          </a:p>
        </p:txBody>
      </p:sp>
    </p:spTree>
    <p:extLst>
      <p:ext uri="{BB962C8B-B14F-4D97-AF65-F5344CB8AC3E}">
        <p14:creationId xmlns:p14="http://schemas.microsoft.com/office/powerpoint/2010/main" val="19466384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1711347-D76B-D825-0029-5C1067C6377F}"/>
              </a:ext>
            </a:extLst>
          </p:cNvPr>
          <p:cNvSpPr>
            <a:spLocks noGrp="1"/>
          </p:cNvSpPr>
          <p:nvPr>
            <p:ph type="title"/>
          </p:nvPr>
        </p:nvSpPr>
        <p:spPr/>
        <p:txBody>
          <a:bodyPr>
            <a:normAutofit/>
          </a:bodyPr>
          <a:lstStyle/>
          <a:p>
            <a:r>
              <a:rPr lang="ru-RU" sz="1800" dirty="0"/>
              <a:t>Статья 33 – состав административного правонарушения не доказан</a:t>
            </a:r>
            <a:br>
              <a:rPr lang="ru-RU" sz="1800" dirty="0"/>
            </a:br>
            <a:r>
              <a:rPr lang="ru-RU" sz="1800" dirty="0"/>
              <a:t/>
            </a:r>
            <a:br>
              <a:rPr lang="ru-RU" sz="1800" dirty="0"/>
            </a:br>
            <a:r>
              <a:rPr lang="ru-RU" sz="1800" dirty="0">
                <a:latin typeface=""/>
              </a:rPr>
              <a:t>СЕМНАДЦАТЫЙ АРБИТРАЖНЫЙ АПЕЛЛЯЦИОННЫЙ СУД ПОСТАНОВЛЕНИЕ от 14 августа 2024 г. N 17АП-5122/2024-АК </a:t>
            </a:r>
            <a:endParaRPr lang="ru-RU" sz="1800" dirty="0"/>
          </a:p>
        </p:txBody>
      </p:sp>
      <p:sp>
        <p:nvSpPr>
          <p:cNvPr id="3" name="Объект 2">
            <a:extLst>
              <a:ext uri="{FF2B5EF4-FFF2-40B4-BE49-F238E27FC236}">
                <a16:creationId xmlns:a16="http://schemas.microsoft.com/office/drawing/2014/main" xmlns="" id="{AB763E29-8D4B-5996-8AE4-AAADBBCEA516}"/>
              </a:ext>
            </a:extLst>
          </p:cNvPr>
          <p:cNvSpPr>
            <a:spLocks noGrp="1"/>
          </p:cNvSpPr>
          <p:nvPr>
            <p:ph idx="1"/>
          </p:nvPr>
        </p:nvSpPr>
        <p:spPr>
          <a:xfrm>
            <a:off x="913795" y="2096064"/>
            <a:ext cx="10353762" cy="4602056"/>
          </a:xfrm>
        </p:spPr>
        <p:txBody>
          <a:bodyPr>
            <a:normAutofit fontScale="62500" lnSpcReduction="20000"/>
          </a:bodyPr>
          <a:lstStyle/>
          <a:p>
            <a:pPr algn="just"/>
            <a:r>
              <a:rPr lang="ru-RU" sz="1800" b="0" i="0" u="none" strike="noStrike" baseline="0" dirty="0">
                <a:latin typeface="Calibri" panose="020F0502020204030204" pitchFamily="34" charset="0"/>
              </a:rPr>
              <a:t>Исходя, из положений вышеприведенных нормативно-правовых актов, следует, что деятельность органов местного самоуправления по выявлению не соответствующих установленным требованиям уборки придомовых и отведенных территорий осуществляется в рамках муниципального контроля в сфере благоустройства в соответствии с Положением о муниципальном контроле и требованиями Закона N 248-ФЗ.</a:t>
            </a:r>
          </a:p>
          <a:p>
            <a:pPr algn="just"/>
            <a:r>
              <a:rPr lang="ru-RU" sz="1800" b="0" i="0" u="none" strike="noStrike" baseline="0" dirty="0">
                <a:latin typeface="Calibri" panose="020F0502020204030204" pitchFamily="34" charset="0"/>
              </a:rPr>
              <a:t>Как усматривается из акта обследования территории от 06.12.2023 в пункте "Решение комиссии" содержится предложение о подготовке предписания об устранении выявленных нарушений, что полностью корреспондируется с положениями пункта 3 части 3 статьи 74 Закона N 248-ФЗ.</a:t>
            </a:r>
          </a:p>
          <a:p>
            <a:pPr algn="just"/>
            <a:r>
              <a:rPr lang="ru-RU" sz="1800" b="0" i="0" u="none" strike="noStrike" baseline="0" dirty="0">
                <a:latin typeface="Calibri" panose="020F0502020204030204" pitchFamily="34" charset="0"/>
              </a:rPr>
              <a:t>С учетом вышеизложенного, апелляционная коллегия приходит к выводу о соблюдении заинтересованным лицом при обследовании территории 06.12.2023 порядка проведения контрольного (надзорного) мероприятия и вынесения оспариваемого предписания.</a:t>
            </a:r>
          </a:p>
          <a:p>
            <a:pPr algn="just"/>
            <a:r>
              <a:rPr lang="ru-RU" sz="1800" b="0" i="0" u="none" strike="noStrike" baseline="0" dirty="0">
                <a:latin typeface="Calibri" panose="020F0502020204030204" pitchFamily="34" charset="0"/>
              </a:rPr>
              <a:t>Вместе с тем, указанные выше выводы суда первой инстанции не привели к принятию неправильного решения, поскольку проверка предписания (за неисполнение которого общество привлечено к административной ответственности) осуществлена административным органом с нарушением положений Закона N 248-ФЗ и Положения о муниципальном контроле, что является обстоятельством, исключающим административную ответственность и признания спорного постановления незаконным.</a:t>
            </a:r>
          </a:p>
          <a:p>
            <a:pPr algn="just"/>
            <a:r>
              <a:rPr lang="ru-RU" sz="1800" b="0" i="0" u="none" strike="noStrike" baseline="0" dirty="0">
                <a:latin typeface="Calibri" panose="020F0502020204030204" pitchFamily="34" charset="0"/>
              </a:rPr>
              <a:t>Так пункт 7(2) Постановления Правительства Российской Федерации от 10.03.2022 N 336 "Об особенностях организации и осуществления государственного контроля (надзора), муниципального контроля" устанавливает, что оценка исполнения предписания, выданного в ходе проведения выездного обследования в рамках муниципального контроля в сфере благоустройства, осуществляется только посредством проведения контрольных (надзорных) мероприятий без взаимодействия с контролируемым лицом.</a:t>
            </a:r>
          </a:p>
          <a:p>
            <a:pPr algn="just"/>
            <a:r>
              <a:rPr lang="ru-RU" sz="1800" b="0" i="0" u="none" strike="noStrike" baseline="0" dirty="0">
                <a:latin typeface="Calibri" panose="020F0502020204030204" pitchFamily="34" charset="0"/>
              </a:rPr>
              <a:t>В силу части 2 указанной статьи контрольные (надзорные) мероприятия без взаимодействия проводятся должностными лицами контрольных (надзорных) органов на основании заданий уполномоченных должностных лиц контрольного (надзорного) органа, включая задания, содержащиеся в планах работы контрольного (надзорного) органа, в том числе в случаях, установленных настоящим Федеральным законом.</a:t>
            </a:r>
          </a:p>
          <a:p>
            <a:pPr algn="just"/>
            <a:r>
              <a:rPr lang="ru-RU" sz="1800" b="0" i="0" u="none" strike="noStrike" baseline="0" dirty="0">
                <a:latin typeface="Calibri" panose="020F0502020204030204" pitchFamily="34" charset="0"/>
              </a:rPr>
              <a:t>Однако, как следует из материалов дела и дополнительных пояснений Администрации N 360/125-10-11 от 07.08.2024, задания уполномоченных должностных лиц контрольного (надзорного) органа на проведение проверки исполнения обществом предписания не выдавались, доказательств обратного административным органом суду не представлено.</a:t>
            </a:r>
          </a:p>
          <a:p>
            <a:endParaRPr lang="ru-RU" dirty="0"/>
          </a:p>
        </p:txBody>
      </p:sp>
    </p:spTree>
    <p:extLst>
      <p:ext uri="{BB962C8B-B14F-4D97-AF65-F5344CB8AC3E}">
        <p14:creationId xmlns:p14="http://schemas.microsoft.com/office/powerpoint/2010/main" val="173222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F55ABAB-0E9A-93AD-60E9-FEDDA16730FE}"/>
              </a:ext>
            </a:extLst>
          </p:cNvPr>
          <p:cNvSpPr>
            <a:spLocks noGrp="1"/>
          </p:cNvSpPr>
          <p:nvPr>
            <p:ph type="title"/>
          </p:nvPr>
        </p:nvSpPr>
        <p:spPr/>
        <p:txBody>
          <a:bodyPr>
            <a:normAutofit/>
          </a:bodyPr>
          <a:lstStyle/>
          <a:p>
            <a:r>
              <a:rPr lang="ru-RU" sz="1600" dirty="0">
                <a:latin typeface=""/>
              </a:rPr>
              <a:t>Статья 12  - административное правонарушение </a:t>
            </a:r>
            <a:r>
              <a:rPr lang="ru-RU" sz="1600" dirty="0" err="1">
                <a:latin typeface=""/>
              </a:rPr>
              <a:t>выявленои</a:t>
            </a:r>
            <a:r>
              <a:rPr lang="ru-RU" sz="1600" dirty="0">
                <a:latin typeface=""/>
              </a:rPr>
              <a:t> доказано  вне 248-ФЗ </a:t>
            </a:r>
            <a:br>
              <a:rPr lang="ru-RU" sz="1600" dirty="0">
                <a:latin typeface=""/>
              </a:rPr>
            </a:br>
            <a:r>
              <a:rPr lang="ru-RU" sz="1600" dirty="0">
                <a:latin typeface=""/>
              </a:rPr>
              <a:t>СЕМНАДЦАТЫЙ АРБИТРАЖНЫЙ АПЕЛЛЯЦИОННЫЙ СУД ПОСТАНОВЛЕНИЕ от 7 мая 2024 г. N 17АП-2176/2024-АКу </a:t>
            </a:r>
            <a:endParaRPr lang="ru-RU" sz="1600" dirty="0"/>
          </a:p>
        </p:txBody>
      </p:sp>
      <p:sp>
        <p:nvSpPr>
          <p:cNvPr id="3" name="Объект 2">
            <a:extLst>
              <a:ext uri="{FF2B5EF4-FFF2-40B4-BE49-F238E27FC236}">
                <a16:creationId xmlns:a16="http://schemas.microsoft.com/office/drawing/2014/main" xmlns="" id="{CF26AFEE-F1BD-CC06-C9CF-213B57DC9D43}"/>
              </a:ext>
            </a:extLst>
          </p:cNvPr>
          <p:cNvSpPr>
            <a:spLocks noGrp="1"/>
          </p:cNvSpPr>
          <p:nvPr>
            <p:ph idx="1"/>
          </p:nvPr>
        </p:nvSpPr>
        <p:spPr>
          <a:xfrm>
            <a:off x="913795" y="2096064"/>
            <a:ext cx="10353762" cy="4489860"/>
          </a:xfrm>
        </p:spPr>
        <p:txBody>
          <a:bodyPr>
            <a:normAutofit fontScale="92500" lnSpcReduction="10000"/>
          </a:bodyPr>
          <a:lstStyle/>
          <a:p>
            <a:pPr algn="just"/>
            <a:r>
              <a:rPr lang="ru-RU" sz="1800" b="0" i="0" u="none" strike="noStrike" baseline="0" dirty="0">
                <a:latin typeface="Calibri" panose="020F0502020204030204" pitchFamily="34" charset="0"/>
              </a:rPr>
              <a:t>Как следует из материалов дела, 12.09.2023 в 11 час. 44 мин. в ходе мониторинга (осмотра) территории Ленинского района зафиксирован факт самовольного переоборудования фасада здания, в котором расположен магазин "Монетка", по адресу: г. Нижний Тагил, ул. Циолковского, д. 7, а именно зафиксировано устройство дополнительной входной группы, установка козырька и ликвидация оконных проемов</a:t>
            </a:r>
          </a:p>
          <a:p>
            <a:pPr algn="just"/>
            <a:r>
              <a:rPr lang="ru-RU" sz="1800" b="0" i="0" u="none" strike="noStrike" baseline="0" dirty="0">
                <a:latin typeface="Calibri" panose="020F0502020204030204" pitchFamily="34" charset="0"/>
              </a:rPr>
              <a:t>Администрацией района установлено, что в помещении магазина "Монетка" осуществляет свою деятельность ООО "Элемент-Трейд". Лицом, ответственным за самовольное переоборудование фасада здания, является ООО "Элемент-Трейд", изменение внешнего вида фасада здания не согласовано с Управлением архитектуры и градостроительства Администрации города Нижний Тагил. По данному факту составлен акт осмотра от 12.09.2023, приложены фотоматериалы.</a:t>
            </a:r>
          </a:p>
          <a:p>
            <a:pPr algn="just"/>
            <a:r>
              <a:rPr lang="ru-RU" sz="1800" b="0" i="0" u="none" strike="noStrike" baseline="0" dirty="0">
                <a:latin typeface="Calibri" panose="020F0502020204030204" pitchFamily="34" charset="0"/>
              </a:rPr>
              <a:t>31.10.2023 на основании данных фактов должностным лицом Администрации составлен протокол об административном правонарушении в отношении ООО "Элемент-Трейд" о совершении административного правонарушения, предусмотренного </a:t>
            </a:r>
            <a:r>
              <a:rPr lang="ru-RU" sz="1800" b="0" i="0" u="none" strike="noStrike" baseline="0" dirty="0">
                <a:solidFill>
                  <a:srgbClr val="0000FF"/>
                </a:solidFill>
                <a:latin typeface="Calibri" panose="020F0502020204030204" pitchFamily="34" charset="0"/>
                <a:hlinkClick r:id="rId2"/>
              </a:rPr>
              <a:t>ст. 12 Закона Свердловской области от 14.06.2005 N 52-ОЗ "Об административных правонарушениях на территории Свердловской области".</a:t>
            </a:r>
          </a:p>
          <a:p>
            <a:endParaRPr lang="ru-RU" dirty="0"/>
          </a:p>
        </p:txBody>
      </p:sp>
    </p:spTree>
    <p:extLst>
      <p:ext uri="{BB962C8B-B14F-4D97-AF65-F5344CB8AC3E}">
        <p14:creationId xmlns:p14="http://schemas.microsoft.com/office/powerpoint/2010/main" val="1067338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1C0BB02-4496-9797-22DD-5DDE01C9D9BA}"/>
              </a:ext>
            </a:extLst>
          </p:cNvPr>
          <p:cNvSpPr>
            <a:spLocks noGrp="1"/>
          </p:cNvSpPr>
          <p:nvPr>
            <p:ph type="title"/>
          </p:nvPr>
        </p:nvSpPr>
        <p:spPr/>
        <p:txBody>
          <a:bodyPr>
            <a:normAutofit/>
          </a:bodyPr>
          <a:lstStyle/>
          <a:p>
            <a:r>
              <a:rPr lang="ru-RU" sz="1800" dirty="0"/>
              <a:t>Пункт 5 статьи 17 – состав административного правонарушения доказан (</a:t>
            </a:r>
            <a:r>
              <a:rPr lang="ru-RU" sz="1050" dirty="0">
                <a:latin typeface=""/>
              </a:rPr>
              <a:t>СВЕРДЛОВСКИЙ ОБЛАСТНОЙ СУД РЕШЕНИЕ от 10 июля 2024 г. по делу N 72-562/2024 )</a:t>
            </a:r>
            <a:endParaRPr lang="ru-RU" sz="1800" dirty="0"/>
          </a:p>
        </p:txBody>
      </p:sp>
      <p:sp>
        <p:nvSpPr>
          <p:cNvPr id="3" name="Объект 2">
            <a:extLst>
              <a:ext uri="{FF2B5EF4-FFF2-40B4-BE49-F238E27FC236}">
                <a16:creationId xmlns:a16="http://schemas.microsoft.com/office/drawing/2014/main" xmlns="" id="{60AF9217-77E4-734E-9B01-89205126583E}"/>
              </a:ext>
            </a:extLst>
          </p:cNvPr>
          <p:cNvSpPr>
            <a:spLocks noGrp="1"/>
          </p:cNvSpPr>
          <p:nvPr>
            <p:ph idx="1"/>
          </p:nvPr>
        </p:nvSpPr>
        <p:spPr/>
        <p:txBody>
          <a:bodyPr>
            <a:normAutofit fontScale="85000" lnSpcReduction="20000"/>
          </a:bodyPr>
          <a:lstStyle/>
          <a:p>
            <a:pPr algn="just"/>
            <a:r>
              <a:rPr lang="ru-RU" sz="1800" b="0" i="0" u="none" strike="noStrike" baseline="0" dirty="0">
                <a:latin typeface="Calibri" panose="020F0502020204030204" pitchFamily="34" charset="0"/>
              </a:rPr>
              <a:t>Из материалов дела следует, что транспортное средство, принадлежащее С., было размещено на придомовой территории по адресу: &lt;...&gt; месте, специально огражденном блокирующим устройством, представляющим собой натянутый трос от одного металлического столбика до другого. Изложенное свидетельствует о доказанности умысла и последующих осознанных действиях С. по использованию данной конструкции. С. не могла не осознавать, что данная конструкция делает невозможным размещение автомобилей других граждан, нарушая принцип равенства, предоставляя лицам, использующим такие конструкции, не предусмотренные законом преференции на размещение транспортных средств на дворовых и общественных территориях. Более того, при производстве по делу об административном правонарушении, а именно: при оставлении протокола об административном правонарушении и в заседании административной комиссии С. подтвердила факт размещения автомобиля в месте, где установлено блокирующее устройство, представляющее собой натянутый трос от одного металлического столбика до другого и использования ограждающей конструкции для автомобиля.</a:t>
            </a:r>
          </a:p>
          <a:p>
            <a:pPr algn="just"/>
            <a:r>
              <a:rPr lang="ru-RU" sz="1800" b="0" i="0" u="none" strike="noStrike" baseline="0" dirty="0">
                <a:latin typeface="Calibri" panose="020F0502020204030204" pitchFamily="34" charset="0"/>
              </a:rPr>
              <a:t>Вопреки доводам жалобы С. привлечена к административной ответственности не за самовольную установку конструкции, а за использование этой конструкции для обозначения (выделения) места в целях размещения своего механического транспортного средства на дворовой территории</a:t>
            </a:r>
          </a:p>
          <a:p>
            <a:endParaRPr lang="ru-RU" dirty="0"/>
          </a:p>
        </p:txBody>
      </p:sp>
    </p:spTree>
    <p:extLst>
      <p:ext uri="{BB962C8B-B14F-4D97-AF65-F5344CB8AC3E}">
        <p14:creationId xmlns:p14="http://schemas.microsoft.com/office/powerpoint/2010/main" val="16673331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CF602BC-2380-7DA6-4B29-EA71CA11288E}"/>
              </a:ext>
            </a:extLst>
          </p:cNvPr>
          <p:cNvSpPr>
            <a:spLocks noGrp="1"/>
          </p:cNvSpPr>
          <p:nvPr>
            <p:ph type="title"/>
          </p:nvPr>
        </p:nvSpPr>
        <p:spPr>
          <a:xfrm>
            <a:off x="913795" y="609600"/>
            <a:ext cx="10353761" cy="1062125"/>
          </a:xfrm>
        </p:spPr>
        <p:txBody>
          <a:bodyPr>
            <a:noAutofit/>
          </a:bodyPr>
          <a:lstStyle/>
          <a:p>
            <a:r>
              <a:rPr lang="ru-RU" sz="1800" dirty="0">
                <a:latin typeface=""/>
              </a:rPr>
              <a:t>Статья 12  - административное правонарушение выявлено и доказано  вне 248-ФЗ </a:t>
            </a:r>
            <a:br>
              <a:rPr lang="ru-RU" sz="1800" dirty="0">
                <a:latin typeface=""/>
              </a:rPr>
            </a:br>
            <a:r>
              <a:rPr lang="ru-RU" sz="1800" dirty="0">
                <a:latin typeface=""/>
              </a:rPr>
              <a:t>СЕМНАДЦАТЫЙ АРБИТРАЖНЫЙ АПЕЛЛЯЦИОННЫЙ СУД ПОСТАНОВЛЕНИЕ от 7 мая 2024 г. N 17АП-2176/2024-АКу </a:t>
            </a:r>
            <a:endParaRPr lang="ru-RU" sz="1800" dirty="0"/>
          </a:p>
        </p:txBody>
      </p:sp>
      <p:sp>
        <p:nvSpPr>
          <p:cNvPr id="3" name="Объект 2">
            <a:extLst>
              <a:ext uri="{FF2B5EF4-FFF2-40B4-BE49-F238E27FC236}">
                <a16:creationId xmlns:a16="http://schemas.microsoft.com/office/drawing/2014/main" xmlns="" id="{E5F57FF9-30A1-06F2-1D60-BE2C1DC55697}"/>
              </a:ext>
            </a:extLst>
          </p:cNvPr>
          <p:cNvSpPr>
            <a:spLocks noGrp="1"/>
          </p:cNvSpPr>
          <p:nvPr>
            <p:ph idx="1"/>
          </p:nvPr>
        </p:nvSpPr>
        <p:spPr>
          <a:xfrm>
            <a:off x="913795" y="2096064"/>
            <a:ext cx="10353762" cy="4562788"/>
          </a:xfrm>
        </p:spPr>
        <p:txBody>
          <a:bodyPr>
            <a:normAutofit fontScale="47500" lnSpcReduction="20000"/>
          </a:bodyPr>
          <a:lstStyle/>
          <a:p>
            <a:pPr algn="just"/>
            <a:r>
              <a:rPr lang="ru-RU" sz="2500" b="0" i="0" u="none" strike="noStrike" baseline="0" dirty="0">
                <a:latin typeface="Calibri" panose="020F0502020204030204" pitchFamily="34" charset="0"/>
              </a:rPr>
              <a:t>В подтверждение события правонарушения административным органом представлены протокол об административном правонарушении N П-424/2023 от 13.10.2023, акт осмотра территории от 12.09.2023, фотоматериалы от 12.09.2023, снимки экрана от августа 2015 года, фотоматериалы с сайта https://www.google.ru/maps) до переоборудования, снимки экрана 2022 года (фотоматериалы с сайта https://www://yandex/ru/maps) до переоборудования; письмо администрации Ленинского района города Нижний Тагил от 12.09.2023 N Вн-17-01/857, письмо Управления архитектуры и градостроительства Администрации города Нижний Тагил от 21.09.2023 N Вн-21-01/1785.</a:t>
            </a:r>
          </a:p>
          <a:p>
            <a:pPr algn="just"/>
            <a:r>
              <a:rPr lang="ru-RU" sz="2500" b="0" i="0" u="none" strike="noStrike" baseline="0" dirty="0">
                <a:latin typeface="Calibri" panose="020F0502020204030204" pitchFamily="34" charset="0"/>
              </a:rPr>
              <a:t>Как следует из письма Управления архитектуры и градостроительства Администрации города Нижний Тагил от 21.09.2023 собственник/арендатор помещения по вышеуказанному адресу за согласованием изменения фасада здания, переоборудования погрузочно-разгрузочной зоны, устройства дополнительных оконных проемов, входных групп, дополнительного остекления, установки козырьков, навесов, а также закладки оконных проемов и входных, групп не обращался.</a:t>
            </a:r>
          </a:p>
          <a:p>
            <a:pPr algn="just"/>
            <a:r>
              <a:rPr lang="ru-RU" sz="2500" b="0" i="0" u="none" strike="noStrike" baseline="0" dirty="0">
                <a:latin typeface="Calibri" panose="020F0502020204030204" pitchFamily="34" charset="0"/>
              </a:rPr>
              <a:t>Таким образом, факт выявленных нарушений, как он отражен в процессуальных документах, составленных административным органом, подтверждается материалами дела и заявителем не опровергнут.</a:t>
            </a:r>
          </a:p>
          <a:p>
            <a:pPr algn="just"/>
            <a:r>
              <a:rPr lang="ru-RU" sz="2500" b="0" i="0" u="none" strike="noStrike" baseline="0" dirty="0">
                <a:latin typeface="Calibri" panose="020F0502020204030204" pitchFamily="34" charset="0"/>
              </a:rPr>
              <a:t>Вопреки доводам жалобы о недоказанности события правонарушения ввиду того, что контрольные мероприятия проведены с нарушением требований Федерального </a:t>
            </a:r>
            <a:r>
              <a:rPr lang="ru-RU" sz="2500" b="0" i="0" u="none" strike="noStrike" baseline="0" dirty="0">
                <a:solidFill>
                  <a:srgbClr val="0000FF"/>
                </a:solidFill>
                <a:latin typeface="Calibri" panose="020F0502020204030204" pitchFamily="34" charset="0"/>
                <a:hlinkClick r:id="rId2"/>
              </a:rPr>
              <a:t>закона N 248 от 31 июля 2020 года "О государственном контроле (надзоре) и муниципальном контроле в Российской Федерации", проверочные мероприятия, регламентированные данным Законом, в отношении общества не проводились.</a:t>
            </a:r>
          </a:p>
          <a:p>
            <a:pPr algn="just"/>
            <a:r>
              <a:rPr lang="ru-RU" sz="2500" b="0" i="0" u="none" strike="noStrike" baseline="0" dirty="0">
                <a:latin typeface="Calibri" panose="020F0502020204030204" pitchFamily="34" charset="0"/>
              </a:rPr>
              <a:t>В данном случае поводом для возбуждения дела об административном правонарушении явилось непосредственное обнаружение должностным лицом, уполномоченным составлять протоколы об административных правонарушениях, достаточных данных, указывающих на наличие события административного правонарушения (</a:t>
            </a:r>
            <a:r>
              <a:rPr lang="ru-RU" sz="2500" b="0" i="0" u="none" strike="noStrike" baseline="0" dirty="0">
                <a:solidFill>
                  <a:srgbClr val="0000FF"/>
                </a:solidFill>
                <a:latin typeface="Calibri" panose="020F0502020204030204" pitchFamily="34" charset="0"/>
                <a:hlinkClick r:id="rId3"/>
              </a:rPr>
              <a:t>п. 1 ч. 1 ст. 28.1 КоАП РФ).</a:t>
            </a:r>
          </a:p>
          <a:p>
            <a:endParaRPr lang="ru-RU" dirty="0"/>
          </a:p>
        </p:txBody>
      </p:sp>
    </p:spTree>
    <p:extLst>
      <p:ext uri="{BB962C8B-B14F-4D97-AF65-F5344CB8AC3E}">
        <p14:creationId xmlns:p14="http://schemas.microsoft.com/office/powerpoint/2010/main" val="1386516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B678A81-6DDE-A02E-128E-B72DA4298E27}"/>
              </a:ext>
            </a:extLst>
          </p:cNvPr>
          <p:cNvSpPr>
            <a:spLocks noGrp="1"/>
          </p:cNvSpPr>
          <p:nvPr>
            <p:ph type="title"/>
          </p:nvPr>
        </p:nvSpPr>
        <p:spPr/>
        <p:txBody>
          <a:bodyPr>
            <a:normAutofit/>
          </a:bodyPr>
          <a:lstStyle/>
          <a:p>
            <a:r>
              <a:rPr lang="ru-RU" sz="2000" dirty="0">
                <a:latin typeface=""/>
              </a:rPr>
              <a:t>Статья 12  - административное правонарушение </a:t>
            </a:r>
            <a:r>
              <a:rPr lang="ru-RU" sz="2000" dirty="0" err="1">
                <a:latin typeface=""/>
              </a:rPr>
              <a:t>выявленои</a:t>
            </a:r>
            <a:r>
              <a:rPr lang="ru-RU" sz="2000" dirty="0">
                <a:latin typeface=""/>
              </a:rPr>
              <a:t> доказано  вне 248-ФЗ </a:t>
            </a:r>
            <a:br>
              <a:rPr lang="ru-RU" sz="2000" dirty="0">
                <a:latin typeface=""/>
              </a:rPr>
            </a:br>
            <a:r>
              <a:rPr lang="ru-RU" sz="2000" dirty="0">
                <a:latin typeface=""/>
              </a:rPr>
              <a:t>СЕМНАДЦАТЫЙ АРБИТРАЖНЫЙ АПЕЛЛЯЦИОННЫЙ СУД ПОСТАНОВЛЕНИЕ от 7 мая 2024 г. N 17АП-2176/2024-АКу </a:t>
            </a:r>
            <a:endParaRPr lang="ru-RU" sz="2000" dirty="0"/>
          </a:p>
        </p:txBody>
      </p:sp>
      <p:sp>
        <p:nvSpPr>
          <p:cNvPr id="3" name="Объект 2">
            <a:extLst>
              <a:ext uri="{FF2B5EF4-FFF2-40B4-BE49-F238E27FC236}">
                <a16:creationId xmlns:a16="http://schemas.microsoft.com/office/drawing/2014/main" xmlns="" id="{7720D880-76B9-FA7B-7DBC-E2DF8D020782}"/>
              </a:ext>
            </a:extLst>
          </p:cNvPr>
          <p:cNvSpPr>
            <a:spLocks noGrp="1"/>
          </p:cNvSpPr>
          <p:nvPr>
            <p:ph idx="1"/>
          </p:nvPr>
        </p:nvSpPr>
        <p:spPr/>
        <p:txBody>
          <a:bodyPr>
            <a:normAutofit fontScale="62500" lnSpcReduction="20000"/>
          </a:bodyPr>
          <a:lstStyle/>
          <a:p>
            <a:pPr algn="just"/>
            <a:r>
              <a:rPr lang="ru-RU" sz="2000" b="0" i="0" u="none" strike="noStrike" baseline="0" dirty="0">
                <a:latin typeface="Calibri" panose="020F0502020204030204" pitchFamily="34" charset="0"/>
              </a:rPr>
              <a:t>Запрет на проведение иных мероприятий, кроме предусмотренных Федеральным </a:t>
            </a:r>
            <a:r>
              <a:rPr lang="ru-RU" sz="2000" b="0" i="0" u="none" strike="noStrike" baseline="0" dirty="0">
                <a:solidFill>
                  <a:srgbClr val="0000FF"/>
                </a:solidFill>
                <a:latin typeface="Calibri" panose="020F0502020204030204" pitchFamily="34" charset="0"/>
                <a:hlinkClick r:id="rId2"/>
              </a:rPr>
              <a:t>законом от 31 июля 2020 года N 248-ФЗ "О государственном контроле (надзоре) и муниципальном контроле в Российской Федерации", в том числе с целью повышения качества содержания территории муниципального образования, в действующем законодательстве отсутствует.</a:t>
            </a:r>
          </a:p>
          <a:p>
            <a:pPr algn="just"/>
            <a:r>
              <a:rPr lang="ru-RU" sz="2000" b="0" i="0" u="none" strike="noStrike" baseline="0" dirty="0">
                <a:latin typeface="Calibri" panose="020F0502020204030204" pitchFamily="34" charset="0"/>
              </a:rPr>
              <a:t>Вопреки доводам жалобы, нарушение было выявлено и его фотофиксация произведена главным специалистом отдела по благоустройству и жилищно-коммунальному хозяйству администрации Ленинского района города Нижний Тагил при осуществлении ежедневного обследования закрепленной за ней территории Ленинского района города Нижний Тагил на основании постановления Администрации города Нижний Тагил от 25.12.2017 N 3196-ПА "О должностных лицах Администрации города Нижний Тагил, уполномоченных составлять протоколы об административных правонарушениях в соответствии с Законом Свердловской области от 14.06.2005 N 52-ОЗ "Об административных правонарушениях на территории Свердловской области".</a:t>
            </a:r>
          </a:p>
          <a:p>
            <a:pPr algn="just"/>
            <a:r>
              <a:rPr lang="ru-RU" sz="2000" b="0" i="0" u="none" strike="noStrike" baseline="0" dirty="0">
                <a:latin typeface="Calibri" panose="020F0502020204030204" pitchFamily="34" charset="0"/>
              </a:rPr>
              <a:t>аким образом, в данном случае имело место непосредственное обнаружение должностным лицом администрации Ленинского района г. Нижний Тагил административного правонарушения, что не являлось проверкой деятельности общества в соответствии с Федеральным </a:t>
            </a:r>
            <a:r>
              <a:rPr lang="ru-RU" sz="2000" b="0" i="0" u="none" strike="noStrike" baseline="0" dirty="0">
                <a:solidFill>
                  <a:srgbClr val="0000FF"/>
                </a:solidFill>
                <a:latin typeface="Calibri" panose="020F0502020204030204" pitchFamily="34" charset="0"/>
                <a:hlinkClick r:id="rId2"/>
              </a:rPr>
              <a:t>законом от 31 июля 2020 года N 248-ФЗ "О государственном контроле (надзоре) и муниципальном контроле в Российской Федерации".</a:t>
            </a:r>
          </a:p>
          <a:p>
            <a:pPr algn="just"/>
            <a:r>
              <a:rPr lang="ru-RU" sz="2000" b="0" i="0" u="none" strike="noStrike" baseline="0" dirty="0">
                <a:latin typeface="Calibri" panose="020F0502020204030204" pitchFamily="34" charset="0"/>
              </a:rPr>
              <a:t>Вопреки доводам жалобы проверочных мероприятий, предусмотренных Федеральным </a:t>
            </a:r>
            <a:r>
              <a:rPr lang="ru-RU" sz="2000" b="0" i="0" u="none" strike="noStrike" baseline="0" dirty="0">
                <a:solidFill>
                  <a:srgbClr val="0000FF"/>
                </a:solidFill>
                <a:latin typeface="Calibri" panose="020F0502020204030204" pitchFamily="34" charset="0"/>
                <a:hlinkClick r:id="rId2"/>
              </a:rPr>
              <a:t>законом от 31 июля 2020 года N 248-ФЗ "О государственном контроле (надзоре) и муниципальном контроле в Российской Федерации", в отношении ООО "Элемент-Трейд" не проводилось, поэтому присутствия представителя юридического лица при обследовании территории, где был выявлен факт самовольно переоборудованного фасада здания юридическим лицом ООО "Элемент-Трейд", не требовалось.</a:t>
            </a:r>
          </a:p>
          <a:p>
            <a:endParaRPr lang="ru-RU" dirty="0"/>
          </a:p>
        </p:txBody>
      </p:sp>
    </p:spTree>
    <p:extLst>
      <p:ext uri="{BB962C8B-B14F-4D97-AF65-F5344CB8AC3E}">
        <p14:creationId xmlns:p14="http://schemas.microsoft.com/office/powerpoint/2010/main" val="41464572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3EADD17-682A-A880-ADDA-1FE670ADC205}"/>
              </a:ext>
            </a:extLst>
          </p:cNvPr>
          <p:cNvSpPr>
            <a:spLocks noGrp="1"/>
          </p:cNvSpPr>
          <p:nvPr>
            <p:ph type="title"/>
          </p:nvPr>
        </p:nvSpPr>
        <p:spPr/>
        <p:txBody>
          <a:bodyPr>
            <a:normAutofit/>
          </a:bodyPr>
          <a:lstStyle/>
          <a:p>
            <a:r>
              <a:rPr lang="ru-RU" sz="1600" dirty="0">
                <a:latin typeface=""/>
              </a:rPr>
              <a:t>Статья 10 - Состав   АП доказан, административный штраф заменен на предупреждение</a:t>
            </a:r>
            <a:br>
              <a:rPr lang="ru-RU" sz="1600" dirty="0">
                <a:latin typeface=""/>
              </a:rPr>
            </a:br>
            <a:r>
              <a:rPr lang="ru-RU" sz="1600" dirty="0">
                <a:latin typeface=""/>
              </a:rPr>
              <a:t>АРБИТРАЖНЫЙ СУД СВЕРДЛОВСКОЙ РЕШЕНИЕ от 31 января 2024 г. по делу N А60-56937/2023 </a:t>
            </a:r>
            <a:endParaRPr lang="ru-RU" sz="1600" dirty="0"/>
          </a:p>
        </p:txBody>
      </p:sp>
      <p:sp>
        <p:nvSpPr>
          <p:cNvPr id="3" name="Объект 2">
            <a:extLst>
              <a:ext uri="{FF2B5EF4-FFF2-40B4-BE49-F238E27FC236}">
                <a16:creationId xmlns:a16="http://schemas.microsoft.com/office/drawing/2014/main" xmlns="" id="{4758D1E9-4FA2-BD0E-43C2-696DE21FB97E}"/>
              </a:ext>
            </a:extLst>
          </p:cNvPr>
          <p:cNvSpPr>
            <a:spLocks noGrp="1"/>
          </p:cNvSpPr>
          <p:nvPr>
            <p:ph idx="1"/>
          </p:nvPr>
        </p:nvSpPr>
        <p:spPr>
          <a:xfrm>
            <a:off x="913795" y="2096063"/>
            <a:ext cx="10353762" cy="4574007"/>
          </a:xfrm>
        </p:spPr>
        <p:txBody>
          <a:bodyPr>
            <a:normAutofit fontScale="92500" lnSpcReduction="20000"/>
          </a:bodyPr>
          <a:lstStyle/>
          <a:p>
            <a:pPr algn="just"/>
            <a:r>
              <a:rPr lang="ru-RU" sz="1800" b="0" i="0" u="none" strike="noStrike" baseline="0" dirty="0">
                <a:latin typeface="Calibri" panose="020F0502020204030204" pitchFamily="34" charset="0"/>
              </a:rPr>
              <a:t>Как следует из материалов дела, в ходе обследования территории общего пользования, проведенного 12.08.2023 в 20:49, установлено, что на территории общего пользования в сквере, по пр. Ленина, д. 33 осуществлялась розничная торговля переводными тату ИП </a:t>
            </a:r>
            <a:r>
              <a:rPr lang="ru-RU" sz="1800" b="0" i="0" u="none" strike="noStrike" baseline="0" dirty="0" err="1">
                <a:latin typeface="Calibri" panose="020F0502020204030204" pitchFamily="34" charset="0"/>
              </a:rPr>
              <a:t>Холодиловым</a:t>
            </a:r>
            <a:r>
              <a:rPr lang="ru-RU" sz="1800" b="0" i="0" u="none" strike="noStrike" baseline="0" dirty="0">
                <a:latin typeface="Calibri" panose="020F0502020204030204" pitchFamily="34" charset="0"/>
              </a:rPr>
              <a:t> Константином Владимировичем.</a:t>
            </a:r>
          </a:p>
          <a:p>
            <a:pPr algn="just"/>
            <a:r>
              <a:rPr lang="ru-RU" sz="1800" b="0" i="0" u="none" strike="noStrike" baseline="0" dirty="0">
                <a:latin typeface="Calibri" panose="020F0502020204030204" pitchFamily="34" charset="0"/>
              </a:rPr>
              <a:t>В ходе разбирательства </a:t>
            </a:r>
            <a:r>
              <a:rPr lang="ru-RU" sz="1800" b="0" i="0" u="none" strike="noStrike" baseline="0" dirty="0" err="1">
                <a:latin typeface="Calibri" panose="020F0502020204030204" pitchFamily="34" charset="0"/>
              </a:rPr>
              <a:t>Холодилов</a:t>
            </a:r>
            <a:r>
              <a:rPr lang="ru-RU" sz="1800" b="0" i="0" u="none" strike="noStrike" baseline="0" dirty="0">
                <a:latin typeface="Calibri" panose="020F0502020204030204" pitchFamily="34" charset="0"/>
              </a:rPr>
              <a:t> К.В. пояснил, что осуществляет торговую деятельность и оформлен надлежащим образом, в качестве индивидуального предпринимателя, собственноручно расписался в извещении от 12.08.2023 как "руководитель ИП", поставил подпись и расшифровку подписи. Для ознакомления был представлен паспорт, регистрацию по месту жительства (от фотофиксации паспорта отказался), пояснил, что адрес регистрации совпадает с адресом регистрации физического лица, указанной в паспорте: &lt;...&gt;, указал контактный телефон.</a:t>
            </a:r>
          </a:p>
          <a:p>
            <a:pPr algn="just"/>
            <a:r>
              <a:rPr lang="ru-RU" sz="1800" b="0" i="0" u="none" strike="noStrike" baseline="0" dirty="0">
                <a:latin typeface="Calibri" panose="020F0502020204030204" pitchFamily="34" charset="0"/>
              </a:rPr>
              <a:t>Вместе с тем, суд приходит к выводу, что в данном конкретном случае имеются основания для замены административного наказания в виде административного штрафа предупреждением в соответствии с положениями </a:t>
            </a:r>
            <a:r>
              <a:rPr lang="ru-RU" sz="1800" b="0" i="0" u="none" strike="noStrike" baseline="0" dirty="0">
                <a:solidFill>
                  <a:srgbClr val="0000FF"/>
                </a:solidFill>
                <a:latin typeface="Calibri" panose="020F0502020204030204" pitchFamily="34" charset="0"/>
                <a:hlinkClick r:id="rId2"/>
              </a:rPr>
              <a:t>статьи 4.1.1 Кодекса Российской Федерации об административных правонарушениях.</a:t>
            </a:r>
          </a:p>
          <a:p>
            <a:pPr algn="just"/>
            <a:r>
              <a:rPr lang="ru-RU" sz="1800" b="0" i="0" u="none" strike="noStrike" baseline="0" dirty="0">
                <a:latin typeface="Calibri" panose="020F0502020204030204" pitchFamily="34" charset="0"/>
              </a:rPr>
              <a:t>Административным органом не представлено сведений о привлечении заинтересованного лица ранее к административной ответственности. Из сведений системы "Мой Арбитр" не усматривается, что такое привлечение ранее имело место.</a:t>
            </a:r>
          </a:p>
          <a:p>
            <a:endParaRPr lang="ru-RU" dirty="0"/>
          </a:p>
        </p:txBody>
      </p:sp>
    </p:spTree>
    <p:extLst>
      <p:ext uri="{BB962C8B-B14F-4D97-AF65-F5344CB8AC3E}">
        <p14:creationId xmlns:p14="http://schemas.microsoft.com/office/powerpoint/2010/main" val="22533341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816AADB-7306-1C3A-125C-681E251A5D22}"/>
              </a:ext>
            </a:extLst>
          </p:cNvPr>
          <p:cNvSpPr>
            <a:spLocks noGrp="1"/>
          </p:cNvSpPr>
          <p:nvPr>
            <p:ph type="title"/>
          </p:nvPr>
        </p:nvSpPr>
        <p:spPr/>
        <p:txBody>
          <a:bodyPr>
            <a:normAutofit/>
          </a:bodyPr>
          <a:lstStyle/>
          <a:p>
            <a:r>
              <a:rPr lang="ru-RU" sz="2000" dirty="0"/>
              <a:t>Статья 15 пункт 2 – административное правонарушение признано малозначительным</a:t>
            </a:r>
            <a:br>
              <a:rPr lang="ru-RU" sz="2000" dirty="0"/>
            </a:br>
            <a:r>
              <a:rPr lang="ru-RU" sz="2000" dirty="0"/>
              <a:t/>
            </a:r>
            <a:br>
              <a:rPr lang="ru-RU" sz="2000" dirty="0"/>
            </a:br>
            <a:r>
              <a:rPr lang="ru-RU" sz="1100" dirty="0">
                <a:latin typeface=""/>
              </a:rPr>
              <a:t>АРБИТРАЖНЫЙ СУД СВЕРДЛОВСКОЙ ОБЛАСТИ РЕШЕНИЕ от 29 февраля 2024 г. по делу N А60-59666/2023 </a:t>
            </a:r>
            <a:endParaRPr lang="ru-RU" sz="2000" dirty="0"/>
          </a:p>
        </p:txBody>
      </p:sp>
      <p:sp>
        <p:nvSpPr>
          <p:cNvPr id="3" name="Объект 2">
            <a:extLst>
              <a:ext uri="{FF2B5EF4-FFF2-40B4-BE49-F238E27FC236}">
                <a16:creationId xmlns:a16="http://schemas.microsoft.com/office/drawing/2014/main" xmlns="" id="{9CC91AE2-8749-8248-E7A0-8433209F482E}"/>
              </a:ext>
            </a:extLst>
          </p:cNvPr>
          <p:cNvSpPr>
            <a:spLocks noGrp="1"/>
          </p:cNvSpPr>
          <p:nvPr>
            <p:ph idx="1"/>
          </p:nvPr>
        </p:nvSpPr>
        <p:spPr>
          <a:xfrm>
            <a:off x="913795" y="2096064"/>
            <a:ext cx="10353762" cy="4843278"/>
          </a:xfrm>
        </p:spPr>
        <p:txBody>
          <a:bodyPr>
            <a:normAutofit fontScale="62500" lnSpcReduction="20000"/>
          </a:bodyPr>
          <a:lstStyle/>
          <a:p>
            <a:pPr algn="just"/>
            <a:r>
              <a:rPr lang="ru-RU" sz="1800" b="0" i="0" u="none" strike="noStrike" baseline="0" dirty="0">
                <a:latin typeface="Calibri" panose="020F0502020204030204" pitchFamily="34" charset="0"/>
              </a:rPr>
              <a:t>Инспектором МКУ "Служба Заказчика Орджоникидзевского района" 22.08.2023 в 12 часов 07 минут установлено, что при производстве земляных работ по адресу: г. Екатеринбург, ул. Молодежи, д. 14, юридическим лицом МУП "Водоканал" нарушен </a:t>
            </a:r>
            <a:r>
              <a:rPr lang="ru-RU" sz="1800" b="0" i="0" u="none" strike="noStrike" baseline="0" dirty="0">
                <a:solidFill>
                  <a:srgbClr val="0000FF"/>
                </a:solidFill>
                <a:latin typeface="Calibri" panose="020F0502020204030204" pitchFamily="34" charset="0"/>
                <a:hlinkClick r:id="rId2"/>
              </a:rPr>
              <a:t>п. 164 Правил благоустройства территории Муниципального образования "город Екатеринбург", утвержденных Решением Екатеринбургской городской Думы от 26 июля 2012 N 29/61 (далее - Правила), а именно: при производстве земляных работ (ордер N 1956/01 от 22.08.2023) допущено складирование образовавшегося в результате проведения обозначенных работ грунта, на газоне, за пределами зоны проведения указанных работ, за что предусмотрена административная ответственность по </a:t>
            </a:r>
            <a:r>
              <a:rPr lang="ru-RU" sz="1800" b="0" i="0" u="none" strike="noStrike" baseline="0" dirty="0">
                <a:solidFill>
                  <a:srgbClr val="0000FF"/>
                </a:solidFill>
                <a:latin typeface="Calibri" panose="020F0502020204030204" pitchFamily="34" charset="0"/>
                <a:hlinkClick r:id="rId3"/>
              </a:rPr>
              <a:t>п. 2 ст. 15 Закона Свердловской области от 14.06.2005 N 52-03 "Об административных правонарушениях на территории Свердловской области".</a:t>
            </a:r>
          </a:p>
          <a:p>
            <a:pPr algn="just"/>
            <a:r>
              <a:rPr lang="ru-RU" sz="1800" b="0" i="0" u="none" strike="noStrike" baseline="0" dirty="0">
                <a:latin typeface="Calibri" panose="020F0502020204030204" pitchFamily="34" charset="0"/>
              </a:rPr>
              <a:t>С учетом конкретных обстоятельств дела, характера и степени общественной опасности правонарушения, суд полагает, что имеются обстоятельства, свидетельствующие о возможности признания правонарушения малозначительным и применения </a:t>
            </a:r>
            <a:r>
              <a:rPr lang="ru-RU" sz="1800" b="0" i="0" u="none" strike="noStrike" baseline="0" dirty="0">
                <a:solidFill>
                  <a:srgbClr val="0000FF"/>
                </a:solidFill>
                <a:latin typeface="Calibri" panose="020F0502020204030204" pitchFamily="34" charset="0"/>
                <a:hlinkClick r:id="rId4"/>
              </a:rPr>
              <a:t>ст. 2.9 КоАП РФ.</a:t>
            </a:r>
          </a:p>
          <a:p>
            <a:pPr algn="just"/>
            <a:r>
              <a:rPr lang="ru-RU" sz="1800" b="0" i="0" u="none" strike="noStrike" baseline="0" dirty="0">
                <a:latin typeface="Calibri" panose="020F0502020204030204" pitchFamily="34" charset="0"/>
              </a:rPr>
              <a:t>По мнению суда, несмотря на формальное наличие всех признаков состава правонарушения, действия предприятия не могли причинить существенной угрозы охраняемым общественным отношениям, так как таких доказательств суду не представлено, а судом учтено, что представленными по делу доказательствами подтверждено, что предприятие не имело намерения нарушить установленные требования.</a:t>
            </a:r>
          </a:p>
          <a:p>
            <a:pPr algn="just"/>
            <a:r>
              <a:rPr lang="ru-RU" sz="1800" b="0" i="0" u="none" strike="noStrike" baseline="0" dirty="0">
                <a:latin typeface="Calibri" panose="020F0502020204030204" pitchFamily="34" charset="0"/>
              </a:rPr>
              <a:t>Заявитель пояснил, что при производстве аварийного ремонта по адресу: г. Екатеринбург, ул. Молодежи, д. 14 вынимаемый грунт вывозился по договору от 01.01.2023 N 8778 с ЕМУП "Спецавтобаза" на специально отведенный и разрешенный к использованию полигон на утилизацию (дальнейшую рекультивацию), без возможности его дальнейшего использования. При этом, большая часть грунта была сильно обводнена (наполнена изнутри влагой), что делало невозможным его вывоз сразу после разработки, поскольку транспортировка данного грунта могла привести к образованию грязи на проезжей части, и как следствие неудовлетворительному состоянию дорожного покрытия, а также повышенной аварийности на дорогах.</a:t>
            </a:r>
          </a:p>
          <a:p>
            <a:pPr algn="just"/>
            <a:r>
              <a:rPr lang="ru-RU" sz="1800" b="0" i="0" u="none" strike="noStrike" baseline="0" dirty="0">
                <a:latin typeface="Calibri" panose="020F0502020204030204" pitchFamily="34" charset="0"/>
              </a:rPr>
              <a:t>В связи с чем, вынутый при производстве ремонтных работ обводненный грунт МУП "Водоканал" было вынуждено складировать для просушки в непосредственной близости от места проведения земельных работ на участке, обозначенном сигнальной лентой и временными ограждениями.</a:t>
            </a:r>
          </a:p>
          <a:p>
            <a:pPr algn="just"/>
            <a:r>
              <a:rPr lang="ru-RU" sz="1800" b="0" i="0" u="none" strike="noStrike" baseline="0" dirty="0">
                <a:latin typeface="Calibri" panose="020F0502020204030204" pitchFamily="34" charset="0"/>
              </a:rPr>
              <a:t>При этом, как следует из материалов дела, правонарушение устранено непосредственно в день его выявления, согласно объяснениям сотрудников МУП "ВОДОКАНАЛ", все работы по вывозу грунта были завершены к 14:00 22.08.2023.</a:t>
            </a:r>
          </a:p>
          <a:p>
            <a:pPr algn="just"/>
            <a:r>
              <a:rPr lang="ru-RU" sz="1800" b="0" i="0" u="none" strike="noStrike" baseline="0" dirty="0">
                <a:latin typeface="Calibri" panose="020F0502020204030204" pitchFamily="34" charset="0"/>
              </a:rPr>
              <a:t>Таким образом, при наличии признаков состава правонарушения данное конкретное деяние не повлекло серьезных негативных последствий, и цель административного наказания в виде предупреждения совершения новых правонарушений может быть достигнута при вынесении устного замечания.</a:t>
            </a:r>
          </a:p>
          <a:p>
            <a:endParaRPr lang="ru-RU" dirty="0"/>
          </a:p>
        </p:txBody>
      </p:sp>
    </p:spTree>
    <p:extLst>
      <p:ext uri="{BB962C8B-B14F-4D97-AF65-F5344CB8AC3E}">
        <p14:creationId xmlns:p14="http://schemas.microsoft.com/office/powerpoint/2010/main" val="8813844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C6966F5-B02F-2C6C-628C-7C3E5185F433}"/>
              </a:ext>
            </a:extLst>
          </p:cNvPr>
          <p:cNvSpPr>
            <a:spLocks noGrp="1"/>
          </p:cNvSpPr>
          <p:nvPr>
            <p:ph type="title"/>
          </p:nvPr>
        </p:nvSpPr>
        <p:spPr/>
        <p:txBody>
          <a:bodyPr>
            <a:normAutofit/>
          </a:bodyPr>
          <a:lstStyle/>
          <a:p>
            <a:r>
              <a:rPr lang="ru-RU" sz="2000" dirty="0"/>
              <a:t>Статья 17 пункт 3 – не доказан состав административного правонарушения</a:t>
            </a:r>
            <a:br>
              <a:rPr lang="ru-RU" sz="2000" dirty="0"/>
            </a:br>
            <a:r>
              <a:rPr lang="ru-RU" sz="2000" dirty="0"/>
              <a:t/>
            </a:r>
            <a:br>
              <a:rPr lang="ru-RU" sz="2000" dirty="0"/>
            </a:br>
            <a:r>
              <a:rPr lang="ru-RU" sz="1100" dirty="0">
                <a:latin typeface=""/>
              </a:rPr>
              <a:t>АРБИТРАЖНЫЙ СУД СВЕРДЛОВСКОЙ ОБЛАСТИ РЕШЕНИЕ от 22 апреля 2024 г. по делу N А60-8865/2024 </a:t>
            </a:r>
            <a:endParaRPr lang="ru-RU" sz="2000" dirty="0"/>
          </a:p>
        </p:txBody>
      </p:sp>
      <p:sp>
        <p:nvSpPr>
          <p:cNvPr id="3" name="Объект 2">
            <a:extLst>
              <a:ext uri="{FF2B5EF4-FFF2-40B4-BE49-F238E27FC236}">
                <a16:creationId xmlns:a16="http://schemas.microsoft.com/office/drawing/2014/main" xmlns="" id="{E5914502-274F-D7CF-FA00-95AC0FC4D462}"/>
              </a:ext>
            </a:extLst>
          </p:cNvPr>
          <p:cNvSpPr>
            <a:spLocks noGrp="1"/>
          </p:cNvSpPr>
          <p:nvPr>
            <p:ph idx="1"/>
          </p:nvPr>
        </p:nvSpPr>
        <p:spPr>
          <a:xfrm>
            <a:off x="913795" y="2096064"/>
            <a:ext cx="10353762" cy="4551568"/>
          </a:xfrm>
        </p:spPr>
        <p:txBody>
          <a:bodyPr>
            <a:normAutofit fontScale="70000" lnSpcReduction="20000"/>
          </a:bodyPr>
          <a:lstStyle/>
          <a:p>
            <a:pPr algn="just"/>
            <a:r>
              <a:rPr lang="ru-RU" sz="1800" b="0" i="0" u="none" strike="noStrike" baseline="0" dirty="0">
                <a:latin typeface="Calibri" panose="020F0502020204030204" pitchFamily="34" charset="0"/>
              </a:rPr>
              <a:t>В обоснование заявленных требований административный орган ссылается на то, что ООО "УЖК "Территория" по адресу г. Екатеринбург, ул. Белинского, 41 со стороны улично-дорожной сети по ул. Карла Маркса переместило снег и сколы льда на земли общего пользования.</a:t>
            </a:r>
          </a:p>
          <a:p>
            <a:pPr algn="just"/>
            <a:r>
              <a:rPr lang="ru-RU" sz="1800" b="0" i="0" u="none" strike="noStrike" baseline="0" dirty="0">
                <a:latin typeface="Calibri" panose="020F0502020204030204" pitchFamily="34" charset="0"/>
              </a:rPr>
              <a:t>Вместе с тем из представленных в материалы дела доказательств, сделать достоверный вывод о том, что именно заявителем складирован снег и сколы льда, не представляется возможным. Факт размещения снега и сколов льда в не отведенном для этого месте именно ООО "УЖК "Территория" не был установлен административным органом в ходе обследования.</a:t>
            </a:r>
          </a:p>
          <a:p>
            <a:pPr algn="just"/>
            <a:r>
              <a:rPr lang="ru-RU" sz="1800" b="0" i="0" u="none" strike="noStrike" baseline="0" dirty="0">
                <a:latin typeface="Calibri" panose="020F0502020204030204" pitchFamily="34" charset="0"/>
              </a:rPr>
              <a:t>При проверке законности постановления административного органа о привлечении к административной ответственности в полномочия суда не входит установление признаков состава административного правонарушения, а проверяется правильность установления этих признаков административным органом.</a:t>
            </a:r>
          </a:p>
          <a:p>
            <a:pPr algn="just"/>
            <a:r>
              <a:rPr lang="ru-RU" sz="1800" b="0" i="0" u="none" strike="noStrike" baseline="0" dirty="0">
                <a:latin typeface="Calibri" panose="020F0502020204030204" pitchFamily="34" charset="0"/>
              </a:rPr>
              <a:t>Заявитель указывает, что у управляющей организации нет необходимости убирать и складировать снег в границах данной территории, поскольку земельный участок по адресу г. Екатеринбург, ул. Белинского, 41 со стороны улично-дорожной сети по ул. Карла Маркса не входит в состав общего имущества многоквартирного дома.</a:t>
            </a:r>
          </a:p>
          <a:p>
            <a:pPr algn="just"/>
            <a:r>
              <a:rPr lang="ru-RU" sz="1800" b="0" i="0" u="none" strike="noStrike" baseline="0" dirty="0">
                <a:latin typeface="Calibri" panose="020F0502020204030204" pitchFamily="34" charset="0"/>
              </a:rPr>
              <a:t>Границы земельного участка, принадлежащего собственникам, заканчиваются фасадом дома, ввиду этого уборка снега осуществляется сотрудниками управляющей компании только внутри двора.</a:t>
            </a:r>
          </a:p>
          <a:p>
            <a:pPr algn="just"/>
            <a:r>
              <a:rPr lang="ru-RU" sz="1800" b="0" i="0" u="none" strike="noStrike" baseline="0" dirty="0">
                <a:latin typeface="Calibri" panose="020F0502020204030204" pitchFamily="34" charset="0"/>
              </a:rPr>
              <a:t>Суд также принимает во внимание, что собственниками многоквартирного дома принято решение на общем собрании от 06.03.2019 г. о погрузке и вывозе снега с применением специального автотранспорта в зимний период, вследствие чего производить данное складирование за границами придомовой территории нецелесообразно.</a:t>
            </a:r>
          </a:p>
          <a:p>
            <a:pPr algn="just"/>
            <a:r>
              <a:rPr lang="ru-RU" sz="1800" b="0" i="0" u="none" strike="noStrike" baseline="0" dirty="0">
                <a:latin typeface="Calibri" panose="020F0502020204030204" pitchFamily="34" charset="0"/>
              </a:rPr>
              <a:t>Также 12.01.2024 г. с придомовой территории многоквартирного дома была произведена механизированная уборка и вывоз снега, о чем был составлен соответствующий акт, а также подтверждается приложенными фотоматериалами.</a:t>
            </a:r>
          </a:p>
          <a:p>
            <a:endParaRPr lang="ru-RU" dirty="0"/>
          </a:p>
        </p:txBody>
      </p:sp>
    </p:spTree>
    <p:extLst>
      <p:ext uri="{BB962C8B-B14F-4D97-AF65-F5344CB8AC3E}">
        <p14:creationId xmlns:p14="http://schemas.microsoft.com/office/powerpoint/2010/main" val="6519898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B815160-9477-367C-C6AA-614B15227DDD}"/>
              </a:ext>
            </a:extLst>
          </p:cNvPr>
          <p:cNvSpPr>
            <a:spLocks noGrp="1"/>
          </p:cNvSpPr>
          <p:nvPr>
            <p:ph type="title"/>
          </p:nvPr>
        </p:nvSpPr>
        <p:spPr/>
        <p:txBody>
          <a:bodyPr>
            <a:normAutofit/>
          </a:bodyPr>
          <a:lstStyle/>
          <a:p>
            <a:r>
              <a:rPr lang="ru-RU" sz="1800" dirty="0">
                <a:latin typeface=""/>
              </a:rPr>
              <a:t>РЕКОМЕНДАЦИИ НАУЧНО-КОНСУЛЬТАТИВНОГО СОВЕТА ПРИ АРБИТРАЖНОМ СУДЕ УРАЛЬСКОГО ОКРУГА от 31 мая - 1 июня 2018 г. N 1/2018 </a:t>
            </a:r>
            <a:endParaRPr lang="ru-RU" sz="1800" dirty="0"/>
          </a:p>
        </p:txBody>
      </p:sp>
      <p:sp>
        <p:nvSpPr>
          <p:cNvPr id="3" name="Объект 2">
            <a:extLst>
              <a:ext uri="{FF2B5EF4-FFF2-40B4-BE49-F238E27FC236}">
                <a16:creationId xmlns:a16="http://schemas.microsoft.com/office/drawing/2014/main" xmlns="" id="{CB702848-A15F-796C-23EA-4417972DF3BD}"/>
              </a:ext>
            </a:extLst>
          </p:cNvPr>
          <p:cNvSpPr>
            <a:spLocks noGrp="1"/>
          </p:cNvSpPr>
          <p:nvPr>
            <p:ph idx="1"/>
          </p:nvPr>
        </p:nvSpPr>
        <p:spPr>
          <a:xfrm>
            <a:off x="913795" y="2096063"/>
            <a:ext cx="10353762" cy="4523519"/>
          </a:xfrm>
        </p:spPr>
        <p:txBody>
          <a:bodyPr>
            <a:normAutofit fontScale="85000" lnSpcReduction="10000"/>
          </a:bodyPr>
          <a:lstStyle/>
          <a:p>
            <a:pPr algn="just"/>
            <a:r>
              <a:rPr lang="ru-RU" sz="1800" b="0" i="0" u="none" strike="noStrike" baseline="0" dirty="0">
                <a:latin typeface="Calibri" panose="020F0502020204030204" pitchFamily="34" charset="0"/>
              </a:rPr>
              <a:t>6. Является ли самовольное переоборудование фасада здания, строения, сооружения длящимся правонарушением?</a:t>
            </a:r>
          </a:p>
          <a:p>
            <a:pPr algn="just"/>
            <a:endParaRPr lang="ru-RU" sz="1800" b="0" i="0" u="none" strike="noStrike" baseline="0" dirty="0">
              <a:latin typeface="Calibri" panose="020F0502020204030204" pitchFamily="34" charset="0"/>
            </a:endParaRPr>
          </a:p>
          <a:p>
            <a:pPr algn="just"/>
            <a:r>
              <a:rPr lang="ru-RU" sz="1900" b="0" i="0" u="none" strike="noStrike" baseline="0" dirty="0">
                <a:latin typeface="Calibri" panose="020F0502020204030204" pitchFamily="34" charset="0"/>
                <a:hlinkClick r:id="rId2">
                  <a:extLst>
                    <a:ext uri="{A12FA001-AC4F-418D-AE19-62706E023703}">
                      <ahyp:hlinkClr xmlns:ahyp="http://schemas.microsoft.com/office/drawing/2018/hyperlinkcolor" xmlns="" val="tx"/>
                    </a:ext>
                  </a:extLst>
                </a:hlinkClick>
              </a:rPr>
              <a:t>Статьей 12 Закона Свердловской области от 14.06.2005 N 52-ОЗ "Об административных правонарушениях на территории Свердловской области" предусмотрена административная ответственность за самовольное переоборудование фасада здания (кроме жилого дома), строения, сооружения, а именно самовольное устройство дополнительных оконных проемов или входных групп, дополнительного остекления, самовольную установку козырьков, навесов, ликвидацию оконных проемов или входных групп.</a:t>
            </a:r>
          </a:p>
          <a:p>
            <a:pPr algn="just"/>
            <a:r>
              <a:rPr lang="ru-RU" sz="1900" b="0" i="0" u="none" strike="noStrike" baseline="0" dirty="0">
                <a:latin typeface="Calibri" panose="020F0502020204030204" pitchFamily="34" charset="0"/>
              </a:rPr>
              <a:t>Исходя из буквального толкования названной </a:t>
            </a:r>
            <a:r>
              <a:rPr lang="ru-RU" sz="1900" b="0" i="0" u="none" strike="noStrike" baseline="0" dirty="0">
                <a:latin typeface="Calibri" panose="020F0502020204030204" pitchFamily="34" charset="0"/>
                <a:hlinkClick r:id="rId2">
                  <a:extLst>
                    <a:ext uri="{A12FA001-AC4F-418D-AE19-62706E023703}">
                      <ahyp:hlinkClr xmlns:ahyp="http://schemas.microsoft.com/office/drawing/2018/hyperlinkcolor" xmlns="" val="tx"/>
                    </a:ext>
                  </a:extLst>
                </a:hlinkClick>
              </a:rPr>
              <a:t>статьи Закона Свердловской области об административных правонарушениях, при определении срока давности привлечения к административной ответственности по указанной статье названного Закона следует учитывать, что переоборудование фасада здания выражается в однократном действии по самовольному изменению внешнего вида здания, то есть в однократном нарушении предусмотренных законом обязанностей, указанное правонарушение не является длящимся, а следовательно, сроки привлечения к административной ответственности начинают исчисляться со дня, следующего за днем совершения административного правонарушения.</a:t>
            </a:r>
          </a:p>
          <a:p>
            <a:endParaRPr lang="ru-RU" dirty="0"/>
          </a:p>
        </p:txBody>
      </p:sp>
    </p:spTree>
    <p:extLst>
      <p:ext uri="{BB962C8B-B14F-4D97-AF65-F5344CB8AC3E}">
        <p14:creationId xmlns:p14="http://schemas.microsoft.com/office/powerpoint/2010/main" val="18263238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56E7EF4-58AD-8F35-AB38-465E0646E51D}"/>
              </a:ext>
            </a:extLst>
          </p:cNvPr>
          <p:cNvSpPr>
            <a:spLocks noGrp="1"/>
          </p:cNvSpPr>
          <p:nvPr>
            <p:ph type="title"/>
          </p:nvPr>
        </p:nvSpPr>
        <p:spPr/>
        <p:txBody>
          <a:bodyPr>
            <a:normAutofit/>
          </a:bodyPr>
          <a:lstStyle/>
          <a:p>
            <a:r>
              <a:rPr lang="ru-RU" sz="2000" dirty="0">
                <a:latin typeface=""/>
              </a:rPr>
              <a:t>ФЕДЕРАЛЬНЫЙ АРБИТРАЖНЫЙ СУД СЕВЕРО-ЗАПАДНОГО ОКРУГА ПОСТАНОВЛЕНИЕ от 22 сентября 2010 г. по делу N А56-14706/2010 </a:t>
            </a:r>
            <a:endParaRPr lang="ru-RU" sz="2000" dirty="0"/>
          </a:p>
        </p:txBody>
      </p:sp>
      <p:sp>
        <p:nvSpPr>
          <p:cNvPr id="3" name="Объект 2">
            <a:extLst>
              <a:ext uri="{FF2B5EF4-FFF2-40B4-BE49-F238E27FC236}">
                <a16:creationId xmlns:a16="http://schemas.microsoft.com/office/drawing/2014/main" xmlns="" id="{6CACDDEC-F9E7-08AF-D627-A61B9A826D41}"/>
              </a:ext>
            </a:extLst>
          </p:cNvPr>
          <p:cNvSpPr>
            <a:spLocks noGrp="1"/>
          </p:cNvSpPr>
          <p:nvPr>
            <p:ph idx="1"/>
          </p:nvPr>
        </p:nvSpPr>
        <p:spPr/>
        <p:txBody>
          <a:bodyPr/>
          <a:lstStyle/>
          <a:p>
            <a:pPr algn="just"/>
            <a:r>
              <a:rPr lang="ru-RU" sz="2400" b="0" i="0" u="none" strike="noStrike" baseline="0" dirty="0">
                <a:latin typeface="Calibri" panose="020F0502020204030204" pitchFamily="34" charset="0"/>
              </a:rPr>
              <a:t>Суд по материалам дела установил, что вмененное Обществу правонарушение совершено 07.08.2000 (в эту дату на дворовом фасаде здания установлено дополнительное оборудование), а постановление Инспекции вынесено 03.03.2010, то есть по истечении срока давности привлечения к административной ответственности. Вмененное Обществу правонарушение не является длящимся и считается оконченным с момента переоборудования фасада здания, строения, ограждения и их элементов (его объективной стороной является совершение определенного действия).</a:t>
            </a:r>
          </a:p>
          <a:p>
            <a:endParaRPr lang="ru-RU" dirty="0"/>
          </a:p>
        </p:txBody>
      </p:sp>
    </p:spTree>
    <p:extLst>
      <p:ext uri="{BB962C8B-B14F-4D97-AF65-F5344CB8AC3E}">
        <p14:creationId xmlns:p14="http://schemas.microsoft.com/office/powerpoint/2010/main" val="23403227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9F2E513-F723-D883-3BCA-2714EFBFC4ED}"/>
              </a:ext>
            </a:extLst>
          </p:cNvPr>
          <p:cNvSpPr>
            <a:spLocks noGrp="1"/>
          </p:cNvSpPr>
          <p:nvPr>
            <p:ph type="title"/>
          </p:nvPr>
        </p:nvSpPr>
        <p:spPr>
          <a:xfrm>
            <a:off x="913795" y="609601"/>
            <a:ext cx="10353761" cy="972368"/>
          </a:xfrm>
        </p:spPr>
        <p:txBody>
          <a:bodyPr>
            <a:normAutofit/>
          </a:bodyPr>
          <a:lstStyle/>
          <a:p>
            <a:r>
              <a:rPr lang="ru-RU" sz="1800" dirty="0"/>
              <a:t>Вопрос: является ли административное правонарушение, предусмотренное статьей 12 Закона длящимся?</a:t>
            </a:r>
          </a:p>
        </p:txBody>
      </p:sp>
      <p:sp>
        <p:nvSpPr>
          <p:cNvPr id="3" name="Объект 2">
            <a:extLst>
              <a:ext uri="{FF2B5EF4-FFF2-40B4-BE49-F238E27FC236}">
                <a16:creationId xmlns:a16="http://schemas.microsoft.com/office/drawing/2014/main" xmlns="" id="{E7B967B5-527C-69BA-C3D3-D43C0394437B}"/>
              </a:ext>
            </a:extLst>
          </p:cNvPr>
          <p:cNvSpPr>
            <a:spLocks noGrp="1"/>
          </p:cNvSpPr>
          <p:nvPr>
            <p:ph idx="1"/>
          </p:nvPr>
        </p:nvSpPr>
        <p:spPr>
          <a:xfrm>
            <a:off x="913795" y="1514650"/>
            <a:ext cx="10353762" cy="5071274"/>
          </a:xfrm>
        </p:spPr>
        <p:txBody>
          <a:bodyPr>
            <a:normAutofit fontScale="77500" lnSpcReduction="20000"/>
          </a:bodyPr>
          <a:lstStyle/>
          <a:p>
            <a:pPr algn="just"/>
            <a:r>
              <a:rPr lang="ru-RU" sz="1800" b="0" i="0" u="none" strike="noStrike" baseline="0" dirty="0">
                <a:latin typeface="Calibri" panose="020F0502020204030204" pitchFamily="34" charset="0"/>
              </a:rPr>
              <a:t>При длящемся административном правонарушении сроки, предусмотренные </a:t>
            </a:r>
            <a:r>
              <a:rPr lang="ru-RU" sz="1800" b="0" i="0" u="none" strike="noStrike" baseline="0" dirty="0">
                <a:solidFill>
                  <a:srgbClr val="0000FF"/>
                </a:solidFill>
                <a:latin typeface="Calibri" panose="020F0502020204030204" pitchFamily="34" charset="0"/>
                <a:hlinkClick r:id="rId2"/>
              </a:rPr>
              <a:t>частью 1 статьи 4.5 КоАП РФ, начинают исчисляться со дня обнаружения такого правонарушения административным органом, уполномоченным на составление протокола об административном правонарушении.</a:t>
            </a:r>
          </a:p>
          <a:p>
            <a:pPr algn="just"/>
            <a:r>
              <a:rPr lang="ru-RU" sz="1800" b="0" i="0" u="none" strike="noStrike" baseline="0" dirty="0">
                <a:latin typeface="Calibri" panose="020F0502020204030204" pitchFamily="34" charset="0"/>
              </a:rPr>
              <a:t>Таким образом, днем обнаружения правонарушения является день, когда должностное лицо, уполномоченное составлять протокол об административном правонарушении, выявило факт его совершения, то есть, выявило факт самовольного переоборудования фасада здания.</a:t>
            </a:r>
          </a:p>
          <a:p>
            <a:pPr algn="just"/>
            <a:r>
              <a:rPr lang="ru-RU" sz="1800" b="0" i="0" u="none" strike="noStrike" baseline="0" dirty="0">
                <a:latin typeface="Calibri" panose="020F0502020204030204" pitchFamily="34" charset="0"/>
              </a:rPr>
              <a:t>На основании изложенного, доводы заявителя об истечении срока давности привлечения к административной ответственности подлежат отклонению, поскольку в рассматриваемом случае днем обнаружения административным органом совершенного обществом административного правонарушения является день осмотра территории и актирования нарушений - 12.04.2022, следовательно, на момент вынесения оспариваемого постановления срок давности привлечения к административной ответственности не истек.</a:t>
            </a:r>
          </a:p>
          <a:p>
            <a:pPr algn="just"/>
            <a:r>
              <a:rPr lang="ru-RU" sz="1600" dirty="0">
                <a:latin typeface=""/>
              </a:rPr>
              <a:t>АРБИТРАЖНЫЙ СУД УРАЛЬСКОГО ОКРУГА ПОСТАНОВЛЕНИЕ от 10 марта 2023 г. N Ф09-382/23 </a:t>
            </a:r>
            <a:endParaRPr lang="ru-RU" sz="1800" b="0" i="0" u="none" strike="noStrike" baseline="0" dirty="0">
              <a:latin typeface="Calibri" panose="020F0502020204030204" pitchFamily="34" charset="0"/>
            </a:endParaRPr>
          </a:p>
          <a:p>
            <a:pPr algn="just"/>
            <a:r>
              <a:rPr lang="ru-RU" sz="1800" b="0" i="0" u="none" strike="noStrike" baseline="0" dirty="0">
                <a:latin typeface="Calibri" panose="020F0502020204030204" pitchFamily="34" charset="0"/>
              </a:rPr>
              <a:t>Административное правонарушение, связанное с несоблюдением требований Правил N 84, допущено предпринимателем в результате действий по переоборудованию фасадов и изменению архитектурно-градостроительного облика спорного МКД, а также в результате его бездействия по несогласованию с Администрацией города Трехгорного таких работ, заключается в длительном, непрекращающемся невыполнении требований Правил N 84, то есть является длящимся.</a:t>
            </a:r>
          </a:p>
          <a:p>
            <a:pPr marL="0" indent="0">
              <a:buNone/>
            </a:pPr>
            <a:r>
              <a:rPr lang="ru-RU" dirty="0">
                <a:latin typeface=""/>
              </a:rPr>
              <a:t>АРБИТРАЖНЫЙ СУД УРАЛЬСКОГО ОКРУГА ПОСТАНОВЛЕНИЕ от 12 апреля 2023 г. N Ф09-1527/23 (Челябинск)</a:t>
            </a:r>
          </a:p>
          <a:p>
            <a:pPr marL="0" indent="0">
              <a:buNone/>
            </a:pPr>
            <a:endParaRPr lang="ru-RU" dirty="0"/>
          </a:p>
        </p:txBody>
      </p:sp>
    </p:spTree>
    <p:extLst>
      <p:ext uri="{BB962C8B-B14F-4D97-AF65-F5344CB8AC3E}">
        <p14:creationId xmlns:p14="http://schemas.microsoft.com/office/powerpoint/2010/main" val="41945642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F86DCDC-49E9-8E87-DEF0-64B68855DFE7}"/>
              </a:ext>
            </a:extLst>
          </p:cNvPr>
          <p:cNvSpPr>
            <a:spLocks noGrp="1"/>
          </p:cNvSpPr>
          <p:nvPr>
            <p:ph type="title"/>
          </p:nvPr>
        </p:nvSpPr>
        <p:spPr/>
        <p:txBody>
          <a:bodyPr>
            <a:normAutofit/>
          </a:bodyPr>
          <a:lstStyle/>
          <a:p>
            <a:r>
              <a:rPr lang="ru-RU" sz="2000" dirty="0">
                <a:latin typeface=""/>
              </a:rPr>
              <a:t>СЕМНАДЦАТЫЙ АРБИТРАЖНЫЙ АПЕЛЛЯЦИОННЫЙ СУД ПОСТАНОВЛЕНИЕ от 9 августа 2021 г. N 17АП-8569/2021-АКу </a:t>
            </a:r>
            <a:endParaRPr lang="ru-RU" sz="2000" dirty="0"/>
          </a:p>
        </p:txBody>
      </p:sp>
      <p:sp>
        <p:nvSpPr>
          <p:cNvPr id="3" name="Объект 2">
            <a:extLst>
              <a:ext uri="{FF2B5EF4-FFF2-40B4-BE49-F238E27FC236}">
                <a16:creationId xmlns:a16="http://schemas.microsoft.com/office/drawing/2014/main" xmlns="" id="{B67A4BD4-290A-11B3-F082-D508645694C1}"/>
              </a:ext>
            </a:extLst>
          </p:cNvPr>
          <p:cNvSpPr>
            <a:spLocks noGrp="1"/>
          </p:cNvSpPr>
          <p:nvPr>
            <p:ph idx="1"/>
          </p:nvPr>
        </p:nvSpPr>
        <p:spPr>
          <a:xfrm>
            <a:off x="913795" y="2096064"/>
            <a:ext cx="10353762" cy="4152336"/>
          </a:xfrm>
        </p:spPr>
        <p:txBody>
          <a:bodyPr/>
          <a:lstStyle/>
          <a:p>
            <a:pPr algn="just"/>
            <a:r>
              <a:rPr lang="ru-RU" sz="1800" b="0" i="0" u="none" strike="noStrike" baseline="0" dirty="0">
                <a:latin typeface="Calibri" panose="020F0502020204030204" pitchFamily="34" charset="0"/>
              </a:rPr>
              <a:t>Исходя из диспозиции статьи 12 Закона Свердловской N 52-ОЗ, правонарушение, выразившееся в самовольном переоборудовании фасада здания (кроме жилого дома), не относится к категории длящегося. Из диспозиции статьи не следует, что ответственность предусмотрена за эксплуатацию здания с переоборудованным фасадом.</a:t>
            </a:r>
          </a:p>
          <a:p>
            <a:pPr algn="just"/>
            <a:r>
              <a:rPr lang="ru-RU" sz="1800" b="0" i="0" u="none" strike="noStrike" baseline="0" dirty="0">
                <a:latin typeface="Calibri" panose="020F0502020204030204" pitchFamily="34" charset="0"/>
              </a:rPr>
              <a:t>Учитывая подтвержденный документально период выполнения работ (с 12.03.2020 по 13.04.2020), правонарушение окончено 13.04.2020.</a:t>
            </a:r>
          </a:p>
          <a:p>
            <a:pPr algn="just"/>
            <a:r>
              <a:rPr lang="ru-RU" sz="1800" b="0" i="0" u="none" strike="noStrike" baseline="0" dirty="0">
                <a:latin typeface="Calibri" panose="020F0502020204030204" pitchFamily="34" charset="0"/>
              </a:rPr>
              <a:t>Поскольку вменяемое обществу правонарушение не является длящимся, двухмесячный срок давности привлечения к административной ответственности на дату вынесения оспариваемого постановления (24.02.2021) истек.</a:t>
            </a:r>
          </a:p>
          <a:p>
            <a:endParaRPr lang="ru-RU" dirty="0"/>
          </a:p>
        </p:txBody>
      </p:sp>
    </p:spTree>
    <p:extLst>
      <p:ext uri="{BB962C8B-B14F-4D97-AF65-F5344CB8AC3E}">
        <p14:creationId xmlns:p14="http://schemas.microsoft.com/office/powerpoint/2010/main" val="39168971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6FB5BD2-C2C6-7E8A-E28A-46F47089793A}"/>
              </a:ext>
            </a:extLst>
          </p:cNvPr>
          <p:cNvSpPr>
            <a:spLocks noGrp="1"/>
          </p:cNvSpPr>
          <p:nvPr>
            <p:ph type="title"/>
          </p:nvPr>
        </p:nvSpPr>
        <p:spPr/>
        <p:txBody>
          <a:bodyPr>
            <a:normAutofit/>
          </a:bodyPr>
          <a:lstStyle/>
          <a:p>
            <a:r>
              <a:rPr lang="ru-RU" sz="2000" dirty="0">
                <a:latin typeface=""/>
              </a:rPr>
              <a:t>СЕМНАДЦАТЫЙ АРБИТРАЖНЫЙ АПЕЛЛЯЦИОННЫЙ СУД ПОСТАНОВЛЕНИЕ от 18 ноября 2022 г. N 17АП-13714/2022-АКу </a:t>
            </a:r>
            <a:endParaRPr lang="ru-RU" sz="2000" dirty="0"/>
          </a:p>
        </p:txBody>
      </p:sp>
      <p:sp>
        <p:nvSpPr>
          <p:cNvPr id="3" name="Объект 2">
            <a:extLst>
              <a:ext uri="{FF2B5EF4-FFF2-40B4-BE49-F238E27FC236}">
                <a16:creationId xmlns:a16="http://schemas.microsoft.com/office/drawing/2014/main" xmlns="" id="{73DBEF6A-B121-8179-B8AD-C0F756327099}"/>
              </a:ext>
            </a:extLst>
          </p:cNvPr>
          <p:cNvSpPr>
            <a:spLocks noGrp="1"/>
          </p:cNvSpPr>
          <p:nvPr>
            <p:ph idx="1"/>
          </p:nvPr>
        </p:nvSpPr>
        <p:spPr>
          <a:xfrm>
            <a:off x="913795" y="2096064"/>
            <a:ext cx="10353762" cy="4372054"/>
          </a:xfrm>
        </p:spPr>
        <p:txBody>
          <a:bodyPr>
            <a:normAutofit fontScale="92500" lnSpcReduction="20000"/>
          </a:bodyPr>
          <a:lstStyle/>
          <a:p>
            <a:pPr algn="just"/>
            <a:r>
              <a:rPr lang="ru-RU" sz="1800" b="0" i="0" u="none" strike="noStrike" baseline="0" dirty="0">
                <a:latin typeface="Calibri" panose="020F0502020204030204" pitchFamily="34" charset="0"/>
              </a:rPr>
              <a:t>Доводы заявителя об истечении срока давности привлечения к административной ответственности подлежат отклонению, в связи со следующим.</a:t>
            </a:r>
          </a:p>
          <a:p>
            <a:pPr algn="just"/>
            <a:r>
              <a:rPr lang="ru-RU" sz="1800" b="0" i="0" u="none" strike="noStrike" baseline="0" dirty="0">
                <a:latin typeface="Calibri" panose="020F0502020204030204" pitchFamily="34" charset="0"/>
              </a:rPr>
              <a:t>В силу положений </a:t>
            </a:r>
            <a:r>
              <a:rPr lang="ru-RU" sz="1800" b="0" i="0" u="none" strike="noStrike" baseline="0" dirty="0">
                <a:solidFill>
                  <a:srgbClr val="0000FF"/>
                </a:solidFill>
                <a:latin typeface="Calibri" panose="020F0502020204030204" pitchFamily="34" charset="0"/>
                <a:hlinkClick r:id="rId2"/>
              </a:rPr>
              <a:t>части 1 статьи 4.5 КоАП РФ постановление по делу об административном правонарушении не может быть вынесено по истечении двух месяцев со дня совершения административного правонарушения. При длящемся административном правонарушении сроки, предусмотренные частью 1 статьи 4.5 КоАП РФ, начинают исчисляться со дня обнаружения такого правонарушения административным органом, уполномоченным на составление протокола об административном правонарушении.</a:t>
            </a:r>
          </a:p>
          <a:p>
            <a:pPr algn="just"/>
            <a:r>
              <a:rPr lang="ru-RU" sz="1800" b="0" i="0" u="none" strike="noStrike" baseline="0" dirty="0">
                <a:latin typeface="Calibri" panose="020F0502020204030204" pitchFamily="34" charset="0"/>
              </a:rPr>
              <a:t>Следовательно, днем обнаружения данного правонарушения является день, когда должностное лицо, уполномоченное составлять протокол об административном правонарушении, выявило факт его совершения, то есть, выявило факт самовольного переоборудования фасада здания.</a:t>
            </a:r>
          </a:p>
          <a:p>
            <a:pPr algn="just"/>
            <a:r>
              <a:rPr lang="ru-RU" sz="1800" b="0" i="0" u="none" strike="noStrike" baseline="0" dirty="0">
                <a:latin typeface="Calibri" panose="020F0502020204030204" pitchFamily="34" charset="0"/>
              </a:rPr>
              <a:t>В рассматриваемом случае днем обнаружения административным органом совершенного обществом административного правонарушения является день осмотра территории и актирования нарушений - 12.04.2022.</a:t>
            </a:r>
          </a:p>
          <a:p>
            <a:endParaRPr lang="ru-RU" dirty="0"/>
          </a:p>
        </p:txBody>
      </p:sp>
    </p:spTree>
    <p:extLst>
      <p:ext uri="{BB962C8B-B14F-4D97-AF65-F5344CB8AC3E}">
        <p14:creationId xmlns:p14="http://schemas.microsoft.com/office/powerpoint/2010/main" val="2691877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E573A30-0DB0-2A66-66B5-313E97931B42}"/>
              </a:ext>
            </a:extLst>
          </p:cNvPr>
          <p:cNvSpPr>
            <a:spLocks noGrp="1"/>
          </p:cNvSpPr>
          <p:nvPr>
            <p:ph type="title"/>
          </p:nvPr>
        </p:nvSpPr>
        <p:spPr>
          <a:xfrm>
            <a:off x="913795" y="609601"/>
            <a:ext cx="10353761" cy="1028700"/>
          </a:xfrm>
        </p:spPr>
        <p:txBody>
          <a:bodyPr>
            <a:normAutofit/>
          </a:bodyPr>
          <a:lstStyle/>
          <a:p>
            <a:r>
              <a:rPr lang="ru-RU" sz="1800" dirty="0"/>
              <a:t>Надлежащее извещение. Вступление постановления комиссии в силу (</a:t>
            </a:r>
            <a:r>
              <a:rPr lang="ru-RU" sz="1050" dirty="0">
                <a:latin typeface=""/>
              </a:rPr>
              <a:t>СВЕРДЛОВСКИЙ ОБЛАСТНОЙ СУД РЕШЕНИЕ от 4 июля 2024 г. по делу N 72-558/2024 )</a:t>
            </a:r>
            <a:endParaRPr lang="ru-RU" sz="1800" dirty="0"/>
          </a:p>
        </p:txBody>
      </p:sp>
      <p:sp>
        <p:nvSpPr>
          <p:cNvPr id="3" name="Объект 2">
            <a:extLst>
              <a:ext uri="{FF2B5EF4-FFF2-40B4-BE49-F238E27FC236}">
                <a16:creationId xmlns:a16="http://schemas.microsoft.com/office/drawing/2014/main" xmlns="" id="{427779AE-8C34-0F31-A514-FAC705A3586C}"/>
              </a:ext>
            </a:extLst>
          </p:cNvPr>
          <p:cNvSpPr>
            <a:spLocks noGrp="1"/>
          </p:cNvSpPr>
          <p:nvPr>
            <p:ph idx="1"/>
          </p:nvPr>
        </p:nvSpPr>
        <p:spPr>
          <a:xfrm>
            <a:off x="913795" y="2096064"/>
            <a:ext cx="10353762" cy="4609536"/>
          </a:xfrm>
        </p:spPr>
        <p:txBody>
          <a:bodyPr>
            <a:normAutofit fontScale="70000" lnSpcReduction="20000"/>
          </a:bodyPr>
          <a:lstStyle/>
          <a:p>
            <a:pPr algn="just"/>
            <a:r>
              <a:rPr lang="ru-RU" sz="1800" b="0" i="0" u="none" strike="noStrike" baseline="0" dirty="0">
                <a:latin typeface="Calibri" panose="020F0502020204030204" pitchFamily="34" charset="0"/>
              </a:rPr>
              <a:t>Как усматривается из материалов дела, копия постановления административной комиссии муниципального образования "город Екатеринбург" от 23 марта 2023 года N 0317929340660000000110275 о назначении ООО "Автобан-Юг" административного наказания направлена юридическому лицу по адресу местонахождения, указанному в карточке учета транспортного средства, совпадающему с адресом, указанным в Едином государственном реестре юридических лиц, заказной почтовой корреспонденцией, которая не получена адресатом, а после истечения срока хранения 12 апреля 2023 года передана на временное хранение</a:t>
            </a:r>
          </a:p>
          <a:p>
            <a:pPr algn="just"/>
            <a:r>
              <a:rPr lang="ru-RU" sz="1800" b="0" i="0" u="none" strike="noStrike" baseline="0" dirty="0">
                <a:latin typeface="Calibri" panose="020F0502020204030204" pitchFamily="34" charset="0"/>
              </a:rPr>
              <a:t>Согласно Правил оказания услуг почтовой связи, утвержденных приказом Министерства связи и массовых коммуникаций Российской Федерации от 31 июля 2014 года N 234 (действовавших до 1 сентября 2023 года), письменная корреспонденция и почтовые переводы при невозможности их вручения (выплаты) адресатам (их уполномоченным представителям) хранятся в объектах почтовой связи места назначения в течение 30 дней, иные почтовые отправления - в течение 15 дней, если более длительный срок хранения не предусмотрен договором об оказании услуг почтовой связи. Почтовые отправления разряда "судебное" и разряда "административное" при невозможности их вручения адресатам (их уполномоченным представителям) хранятся в объектах почтовой связи места назначения в течение 7 дней.</a:t>
            </a:r>
          </a:p>
          <a:p>
            <a:pPr algn="just"/>
            <a:r>
              <a:rPr lang="ru-RU" sz="1800" b="0" i="0" u="none" strike="noStrike" baseline="0" dirty="0">
                <a:latin typeface="Calibri" panose="020F0502020204030204" pitchFamily="34" charset="0"/>
              </a:rPr>
              <a:t>Согласно отчету об отслеживании отправления с почтовым идентификатором 62007780892498 почтовое отправление разряда "административное" прибыло в место вручения 4 апреля 2023 года, после чего 5 апреля 2023 года имела место неудачная попытка его вручения, а 12 апреля 2023 года письмо в связи с истечением срока хранения поступило на временное хранение </a:t>
            </a:r>
          </a:p>
          <a:p>
            <a:pPr algn="just"/>
            <a:r>
              <a:rPr lang="ru-RU" sz="1800" b="0" i="0" u="none" strike="noStrike" baseline="0" dirty="0">
                <a:latin typeface="Calibri" panose="020F0502020204030204" pitchFamily="34" charset="0"/>
              </a:rPr>
              <a:t>В случае, если копия постановления по делу об административном правонарушении, направленная по месту жительства или месту нахождения лица, привлекаемого к административной ответственности, была возвращена с отметкой на почтовом извещении (отправлении) об отсутствии этого лица по указанному адресу либо о его уклонении от получения почтового отправления, а также по истечении срока хранения, то постановление вступает в законную силу по истечении 10 суток после даты поступления (возвращения) в суд копии данного постановления</a:t>
            </a:r>
          </a:p>
          <a:p>
            <a:endParaRPr lang="ru-RU" dirty="0"/>
          </a:p>
        </p:txBody>
      </p:sp>
    </p:spTree>
    <p:extLst>
      <p:ext uri="{BB962C8B-B14F-4D97-AF65-F5344CB8AC3E}">
        <p14:creationId xmlns:p14="http://schemas.microsoft.com/office/powerpoint/2010/main" val="31482180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E4C9141-9C4E-F006-763B-5F8BC40814B7}"/>
              </a:ext>
            </a:extLst>
          </p:cNvPr>
          <p:cNvSpPr>
            <a:spLocks noGrp="1"/>
          </p:cNvSpPr>
          <p:nvPr>
            <p:ph type="title"/>
          </p:nvPr>
        </p:nvSpPr>
        <p:spPr/>
        <p:txBody>
          <a:bodyPr>
            <a:normAutofit/>
          </a:bodyPr>
          <a:lstStyle/>
          <a:p>
            <a:r>
              <a:rPr lang="ru-RU" sz="2400" dirty="0">
                <a:latin typeface=""/>
              </a:rPr>
              <a:t>ВЕРХОВНЫЙ СУД РОССИЙСКОЙ ФЕДЕРАЦИИ ПОСТАНОВЛЕНИЕ от 24 мая 2024 г. N 19-АД24-6-К5 </a:t>
            </a:r>
            <a:endParaRPr lang="ru-RU" sz="2400" dirty="0"/>
          </a:p>
        </p:txBody>
      </p:sp>
      <p:sp>
        <p:nvSpPr>
          <p:cNvPr id="3" name="Объект 2">
            <a:extLst>
              <a:ext uri="{FF2B5EF4-FFF2-40B4-BE49-F238E27FC236}">
                <a16:creationId xmlns:a16="http://schemas.microsoft.com/office/drawing/2014/main" xmlns="" id="{DEFD0A55-BE29-BBBF-D4BC-063B525DD365}"/>
              </a:ext>
            </a:extLst>
          </p:cNvPr>
          <p:cNvSpPr>
            <a:spLocks noGrp="1"/>
          </p:cNvSpPr>
          <p:nvPr>
            <p:ph idx="1"/>
          </p:nvPr>
        </p:nvSpPr>
        <p:spPr>
          <a:xfrm>
            <a:off x="913795" y="2096063"/>
            <a:ext cx="10353762" cy="4450591"/>
          </a:xfrm>
        </p:spPr>
        <p:txBody>
          <a:bodyPr>
            <a:normAutofit fontScale="85000" lnSpcReduction="10000"/>
          </a:bodyPr>
          <a:lstStyle/>
          <a:p>
            <a:pPr algn="just"/>
            <a:r>
              <a:rPr lang="ru-RU" sz="1800" b="0" i="0" u="none" strike="noStrike" baseline="0" dirty="0">
                <a:latin typeface="Calibri" panose="020F0502020204030204" pitchFamily="34" charset="0"/>
              </a:rPr>
              <a:t>Таким образом, назначение административного наказания упомянутой категории лиц с учетом положений </a:t>
            </a:r>
            <a:r>
              <a:rPr lang="ru-RU" sz="1800" b="0" i="0" u="none" strike="noStrike" baseline="0" dirty="0">
                <a:latin typeface="Calibri" panose="020F0502020204030204" pitchFamily="34" charset="0"/>
                <a:hlinkClick r:id="rId2">
                  <a:extLst>
                    <a:ext uri="{A12FA001-AC4F-418D-AE19-62706E023703}">
                      <ahyp:hlinkClr xmlns:ahyp="http://schemas.microsoft.com/office/drawing/2018/hyperlinkcolor" xmlns="" val="tx"/>
                    </a:ext>
                  </a:extLst>
                </a:hlinkClick>
              </a:rPr>
              <a:t>части 2 статьи 4.1.2 Кодекса Российской Федерации об административных правонарушениях производится в том случае, если санкцией статьи (части статьи) </a:t>
            </a:r>
            <a:r>
              <a:rPr lang="ru-RU" sz="1800" b="0" i="0" u="none" strike="noStrike" baseline="0" dirty="0">
                <a:latin typeface="Calibri" panose="020F0502020204030204" pitchFamily="34" charset="0"/>
                <a:hlinkClick r:id="rId3">
                  <a:extLst>
                    <a:ext uri="{A12FA001-AC4F-418D-AE19-62706E023703}">
                      <ahyp:hlinkClr xmlns:ahyp="http://schemas.microsoft.com/office/drawing/2018/hyperlinkcolor" xmlns="" val="tx"/>
                    </a:ext>
                  </a:extLst>
                </a:hlinkClick>
              </a:rPr>
              <a:t>раздела II указанного Кодекса не предусмотрено назначение административного наказания в виде административного штрафа лицу, осуществляющему предпринимательскую деятельность без образования юридического лица.</a:t>
            </a:r>
          </a:p>
          <a:p>
            <a:pPr algn="just"/>
            <a:r>
              <a:rPr lang="ru-RU" sz="1800" b="0" i="0" u="none" strike="noStrike" baseline="0" dirty="0">
                <a:latin typeface="Calibri" panose="020F0502020204030204" pitchFamily="34" charset="0"/>
                <a:hlinkClick r:id="rId4">
                  <a:extLst>
                    <a:ext uri="{A12FA001-AC4F-418D-AE19-62706E023703}">
                      <ahyp:hlinkClr xmlns:ahyp="http://schemas.microsoft.com/office/drawing/2018/hyperlinkcolor" xmlns="" val="tx"/>
                    </a:ext>
                  </a:extLst>
                </a:hlinkClick>
              </a:rPr>
              <a:t>Санкцией статьи 19.29 Кодекса Российской Федерации об административных правонарушениях предусмотрено административное наказание в виде административного штрафа для следующих лиц: граждан - в размере от двух тысяч до четырех тысяч рублей; для должностных лиц - в размере от двадцати тысяч до пятидесяти тысяч рублей; для юридических лиц - в размере от ста тысяч до пятисот тысяч рублей.</a:t>
            </a:r>
          </a:p>
          <a:p>
            <a:pPr algn="just"/>
            <a:r>
              <a:rPr lang="ru-RU" sz="1800" b="0" i="0" u="none" strike="noStrike" baseline="0" dirty="0">
                <a:latin typeface="Calibri" panose="020F0502020204030204" pitchFamily="34" charset="0"/>
              </a:rPr>
              <a:t>Поскольку </a:t>
            </a:r>
            <a:r>
              <a:rPr lang="ru-RU" sz="1800" b="0" i="0" u="none" strike="noStrike" baseline="0" dirty="0">
                <a:latin typeface="Calibri" panose="020F0502020204030204" pitchFamily="34" charset="0"/>
                <a:hlinkClick r:id="rId4">
                  <a:extLst>
                    <a:ext uri="{A12FA001-AC4F-418D-AE19-62706E023703}">
                      <ahyp:hlinkClr xmlns:ahyp="http://schemas.microsoft.com/office/drawing/2018/hyperlinkcolor" xmlns="" val="tx"/>
                    </a:ext>
                  </a:extLst>
                </a:hlinkClick>
              </a:rPr>
              <a:t>санкцией данной нормы не предусмотрено назначение административного наказания в виде административного штрафа лицу, осуществляющему предпринимательскую деятельность без образования юридического лица, то административное наказание в рассматриваемом случае назначается, в частности, юридическим лицам, являющимся субъектами малого и среднего предпринимательства, отнесенным к малым предприятиям, включенным по состоянию на момент совершения административного правонарушения в Единый реестр субъектов малого и среднего предпринимательства, с учетом положений </a:t>
            </a:r>
            <a:r>
              <a:rPr lang="ru-RU" sz="1800" b="0" i="0" u="none" strike="noStrike" baseline="0" dirty="0">
                <a:latin typeface="Calibri" panose="020F0502020204030204" pitchFamily="34" charset="0"/>
                <a:hlinkClick r:id="rId2">
                  <a:extLst>
                    <a:ext uri="{A12FA001-AC4F-418D-AE19-62706E023703}">
                      <ahyp:hlinkClr xmlns:ahyp="http://schemas.microsoft.com/office/drawing/2018/hyperlinkcolor" xmlns="" val="tx"/>
                    </a:ext>
                  </a:extLst>
                </a:hlinkClick>
              </a:rPr>
              <a:t>части 2 статьи 4.1.2 Кодекса Российской Федерации об административных правонарушениях - в пределах от 50 000 рублей до 250 000 рублей.</a:t>
            </a:r>
          </a:p>
          <a:p>
            <a:endParaRPr lang="ru-RU" dirty="0"/>
          </a:p>
        </p:txBody>
      </p:sp>
    </p:spTree>
    <p:extLst>
      <p:ext uri="{BB962C8B-B14F-4D97-AF65-F5344CB8AC3E}">
        <p14:creationId xmlns:p14="http://schemas.microsoft.com/office/powerpoint/2010/main" val="2062459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C577836-B5A2-B1EC-2ABB-B2CBFFDE8027}"/>
              </a:ext>
            </a:extLst>
          </p:cNvPr>
          <p:cNvSpPr>
            <a:spLocks noGrp="1"/>
          </p:cNvSpPr>
          <p:nvPr>
            <p:ph type="title"/>
          </p:nvPr>
        </p:nvSpPr>
        <p:spPr/>
        <p:txBody>
          <a:bodyPr>
            <a:normAutofit/>
          </a:bodyPr>
          <a:lstStyle/>
          <a:p>
            <a:r>
              <a:rPr lang="ru-RU" sz="1800" dirty="0"/>
              <a:t>Пункт 2 статьи 19 – работа специальных технических средств в автоматическом режиме подлежит специальному доказыванию</a:t>
            </a:r>
            <a:br>
              <a:rPr lang="ru-RU" sz="1800" dirty="0"/>
            </a:br>
            <a:r>
              <a:rPr lang="ru-RU" sz="1800" dirty="0"/>
              <a:t/>
            </a:r>
            <a:br>
              <a:rPr lang="ru-RU" sz="1800" dirty="0"/>
            </a:br>
            <a:r>
              <a:rPr lang="ru-RU" sz="1050" dirty="0">
                <a:latin typeface=""/>
              </a:rPr>
              <a:t>СЕДЬМОЙ КАССАЦИОННЫЙ СУД ОБЩЕЙ ЮРИСДИКЦИИ ПОСТАНОВЛЕНИЕ от 25 апреля 2024 г. N 16-1228/2024</a:t>
            </a:r>
            <a:r>
              <a:rPr lang="ru-RU" sz="1800" dirty="0"/>
              <a:t/>
            </a:r>
            <a:br>
              <a:rPr lang="ru-RU" sz="1800" dirty="0"/>
            </a:br>
            <a:endParaRPr lang="ru-RU" sz="1800" dirty="0"/>
          </a:p>
        </p:txBody>
      </p:sp>
      <p:sp>
        <p:nvSpPr>
          <p:cNvPr id="3" name="Объект 2">
            <a:extLst>
              <a:ext uri="{FF2B5EF4-FFF2-40B4-BE49-F238E27FC236}">
                <a16:creationId xmlns:a16="http://schemas.microsoft.com/office/drawing/2014/main" xmlns="" id="{D809E2A7-0863-101D-72CC-9A264ED2B8B9}"/>
              </a:ext>
            </a:extLst>
          </p:cNvPr>
          <p:cNvSpPr>
            <a:spLocks noGrp="1"/>
          </p:cNvSpPr>
          <p:nvPr>
            <p:ph idx="1"/>
          </p:nvPr>
        </p:nvSpPr>
        <p:spPr>
          <a:xfrm>
            <a:off x="913795" y="1834410"/>
            <a:ext cx="10353762" cy="4734684"/>
          </a:xfrm>
        </p:spPr>
        <p:txBody>
          <a:bodyPr>
            <a:normAutofit fontScale="92500" lnSpcReduction="20000"/>
          </a:bodyPr>
          <a:lstStyle/>
          <a:p>
            <a:pPr algn="just"/>
            <a:r>
              <a:rPr lang="ru-RU" sz="1800" b="0" i="0" u="none" strike="noStrike" baseline="0" dirty="0">
                <a:latin typeface="Calibri" panose="020F0502020204030204" pitchFamily="34" charset="0"/>
              </a:rPr>
              <a:t>Вместе с тем судьей областного суда должным образом не проверены обстоятельства того, относится ли техническое средство "Комплекс программно-аппаратный с фото и видеофиксацией "Дозор-М3", N 01-АА129, к специальным техническим средствам, работающим в автоматическом режиме, имеющим функции фотосъемки (как указано в постановлении административной комиссии), а также функционировало ли оно в таком режиме (без участия оператора) в момент, относящийся к событию административного правонарушения, вмененного в вину Г.</a:t>
            </a:r>
          </a:p>
          <a:p>
            <a:pPr algn="just"/>
            <a:r>
              <a:rPr lang="ru-RU" sz="1800" b="0" i="0" u="none" strike="noStrike" baseline="0" dirty="0">
                <a:latin typeface="Calibri" panose="020F0502020204030204" pitchFamily="34" charset="0"/>
              </a:rPr>
              <a:t>В настоящем случае представленные в материалы дела документы не позволяют достоверно установить, функционировало ли техническое средство в момент, относящийся к событию административного правонарушения, именно в автоматическом режиме (без участия человека (оператора). При необходимости выяснения обстоятельств соблюдения порядка привлечения Г. к административной ответственности судьей областного суда при рассмотрении жалобы не проверено, применялось ли техническое средство "Комплекс программно-аппаратный с фото и видеофиксацией "Дозор-М3", N 01-АА129, в соответствии с документами, регламентирующими порядок его применения, не раскрыт алгоритм работы программного обеспечения по выявлению и фиксации административного правонарушения. Необходимые сведения, в том числе руководство по эксплуатации, паспорт технического средства, не истребованы.</a:t>
            </a:r>
          </a:p>
          <a:p>
            <a:endParaRPr lang="ru-RU" dirty="0"/>
          </a:p>
        </p:txBody>
      </p:sp>
    </p:spTree>
    <p:extLst>
      <p:ext uri="{BB962C8B-B14F-4D97-AF65-F5344CB8AC3E}">
        <p14:creationId xmlns:p14="http://schemas.microsoft.com/office/powerpoint/2010/main" val="122433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9ABB4C6-5A41-E004-0253-2D730C2DE477}"/>
              </a:ext>
            </a:extLst>
          </p:cNvPr>
          <p:cNvSpPr>
            <a:spLocks noGrp="1"/>
          </p:cNvSpPr>
          <p:nvPr>
            <p:ph type="title"/>
          </p:nvPr>
        </p:nvSpPr>
        <p:spPr>
          <a:xfrm>
            <a:off x="913795" y="609600"/>
            <a:ext cx="10353761" cy="919843"/>
          </a:xfrm>
        </p:spPr>
        <p:txBody>
          <a:bodyPr>
            <a:normAutofit/>
          </a:bodyPr>
          <a:lstStyle/>
          <a:p>
            <a:r>
              <a:rPr lang="ru-RU" sz="2000" dirty="0"/>
              <a:t>Пункт 2 статьи 19 – доказывание правомерности привлечения к административной ответственности (</a:t>
            </a:r>
            <a:r>
              <a:rPr lang="ru-RU" sz="1100" dirty="0">
                <a:latin typeface=""/>
              </a:rPr>
              <a:t>СВЕРДЛОВСКИЙ ОБЛАСТНОЙ СУД РЕШЕНИЕ от 3 июля 2024 г. по делу N 72-529/2024 </a:t>
            </a:r>
            <a:r>
              <a:rPr lang="ru-RU" sz="2000" dirty="0">
                <a:latin typeface=""/>
              </a:rPr>
              <a:t>)</a:t>
            </a:r>
            <a:endParaRPr lang="ru-RU" sz="2000" dirty="0"/>
          </a:p>
        </p:txBody>
      </p:sp>
      <p:sp>
        <p:nvSpPr>
          <p:cNvPr id="3" name="Объект 2">
            <a:extLst>
              <a:ext uri="{FF2B5EF4-FFF2-40B4-BE49-F238E27FC236}">
                <a16:creationId xmlns:a16="http://schemas.microsoft.com/office/drawing/2014/main" xmlns="" id="{F587BAA1-5BCE-6252-4EB2-26AF33E3DBF1}"/>
              </a:ext>
            </a:extLst>
          </p:cNvPr>
          <p:cNvSpPr>
            <a:spLocks noGrp="1"/>
          </p:cNvSpPr>
          <p:nvPr>
            <p:ph idx="1"/>
          </p:nvPr>
        </p:nvSpPr>
        <p:spPr>
          <a:xfrm>
            <a:off x="913795" y="1665515"/>
            <a:ext cx="10353762" cy="5001986"/>
          </a:xfrm>
        </p:spPr>
        <p:txBody>
          <a:bodyPr>
            <a:normAutofit fontScale="85000" lnSpcReduction="10000"/>
          </a:bodyPr>
          <a:lstStyle/>
          <a:p>
            <a:pPr algn="just"/>
            <a:r>
              <a:rPr lang="ru-RU" sz="1800" b="0" i="0" u="none" strike="noStrike" baseline="0" dirty="0">
                <a:latin typeface="Calibri" panose="020F0502020204030204" pitchFamily="34" charset="0"/>
              </a:rPr>
              <a:t>Как усматривается из материалов дела, 9 июня 2023 года в период с 09:57 до 11:53 на территории городской платной парковки, расположенной на автомобильной дороге общего пользования местного значения по адресу: &lt;...&gt; в районе &lt;...&gt; (географические координаты: широта 56.8350367, долгота 60.5912250), было размещено транспортное средство марки "Хендэ Sonata", государственный регистрационный знак &lt;...&gt;, собственником которого является Г., без внесения платы,</a:t>
            </a:r>
          </a:p>
          <a:p>
            <a:pPr algn="just"/>
            <a:r>
              <a:rPr lang="ru-RU" sz="1800" b="0" i="0" u="none" strike="noStrike" baseline="0" dirty="0">
                <a:latin typeface="Calibri" panose="020F0502020204030204" pitchFamily="34" charset="0"/>
              </a:rPr>
              <a:t>Правонарушение зафиксировано специальным техническим средством "Комплексы программно-аппаратные с фото и видеофиксацией "Дозор-М3", работающим в автоматическом режиме, имеющим функции фото- и киносъемки, видеозаписи, со сроком поверки до 20 сентября 2024 года </a:t>
            </a:r>
          </a:p>
          <a:p>
            <a:pPr algn="just"/>
            <a:r>
              <a:rPr lang="ru-RU" sz="1800" b="0" i="0" u="none" strike="noStrike" baseline="0" dirty="0">
                <a:latin typeface="Calibri" panose="020F0502020204030204" pitchFamily="34" charset="0"/>
              </a:rPr>
              <a:t>Факт совершения Г. данного административного правонарушения и его виновность подтверждены представленными в материалы дела постановлением административной комиссии, карточкой учета транспортного средства (л. д. 19); актом о невнесении платежа за платную парковку (л. д. 20); проектом организации дорожного движения по ул. Попова (л. д. 21), ответом председателя Комитета по транспорту, организации дорожного движения и развития улично-дорожной сети Администрации г. Екатеринбурга (л. д. 914 - 92) руководством по эксплуатации специального технического средства "Комплексы программно-аппаратные с фото и видеофиксацией "Дозор-М3".</a:t>
            </a:r>
          </a:p>
          <a:p>
            <a:pPr algn="just"/>
            <a:r>
              <a:rPr lang="ru-RU" sz="1800" b="0" i="0" u="none" strike="noStrike" baseline="0" dirty="0">
                <a:latin typeface="Calibri" panose="020F0502020204030204" pitchFamily="34" charset="0"/>
              </a:rPr>
              <a:t>Доводы жалобы о том, что парковка (парковочное место) не является элементом благоустройства, а также о невозможности оплаты парковки (парковочного места) наличными денежными средствами сводятся к оспариванию постановлений администрации г. Екатеринбурга от 24 декабря 2013 года N 4303 и от 22 мая 2014 года N 1375, однако проверка законности данных муниципальных правовых актов к предмету рассмотрения настоящего дела не относится</a:t>
            </a:r>
          </a:p>
          <a:p>
            <a:endParaRPr lang="ru-RU" sz="1400" dirty="0"/>
          </a:p>
        </p:txBody>
      </p:sp>
    </p:spTree>
    <p:extLst>
      <p:ext uri="{BB962C8B-B14F-4D97-AF65-F5344CB8AC3E}">
        <p14:creationId xmlns:p14="http://schemas.microsoft.com/office/powerpoint/2010/main" val="3063253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F17A592-37C7-1813-529B-F9F71D735564}"/>
              </a:ext>
            </a:extLst>
          </p:cNvPr>
          <p:cNvSpPr>
            <a:spLocks noGrp="1"/>
          </p:cNvSpPr>
          <p:nvPr>
            <p:ph type="title"/>
          </p:nvPr>
        </p:nvSpPr>
        <p:spPr/>
        <p:txBody>
          <a:bodyPr>
            <a:normAutofit/>
          </a:bodyPr>
          <a:lstStyle/>
          <a:p>
            <a:r>
              <a:rPr lang="ru-RU" sz="2000" dirty="0"/>
              <a:t>Пункт 2 статьи 19 – доказывание правомерности привлечения к административной ответственности (</a:t>
            </a:r>
            <a:r>
              <a:rPr lang="ru-RU" sz="1100" dirty="0">
                <a:latin typeface=""/>
              </a:rPr>
              <a:t>СВЕРДЛОВСКИЙ ОБЛАСТНОЙ СУД РЕШЕНИЕ от 3 июля 2024 г. по делу N 72-529/2024 </a:t>
            </a:r>
            <a:r>
              <a:rPr lang="ru-RU" sz="2000" dirty="0">
                <a:latin typeface=""/>
              </a:rPr>
              <a:t>)</a:t>
            </a:r>
            <a:endParaRPr lang="ru-RU" sz="2000" dirty="0"/>
          </a:p>
        </p:txBody>
      </p:sp>
      <p:sp>
        <p:nvSpPr>
          <p:cNvPr id="3" name="Объект 2">
            <a:extLst>
              <a:ext uri="{FF2B5EF4-FFF2-40B4-BE49-F238E27FC236}">
                <a16:creationId xmlns:a16="http://schemas.microsoft.com/office/drawing/2014/main" xmlns="" id="{5B6661D2-1E03-5D02-0AA1-C5321B6BA4D1}"/>
              </a:ext>
            </a:extLst>
          </p:cNvPr>
          <p:cNvSpPr>
            <a:spLocks noGrp="1"/>
          </p:cNvSpPr>
          <p:nvPr>
            <p:ph idx="1"/>
          </p:nvPr>
        </p:nvSpPr>
        <p:spPr>
          <a:xfrm>
            <a:off x="913795" y="2096063"/>
            <a:ext cx="10353762" cy="4585227"/>
          </a:xfrm>
        </p:spPr>
        <p:txBody>
          <a:bodyPr>
            <a:normAutofit fontScale="62500" lnSpcReduction="20000"/>
          </a:bodyPr>
          <a:lstStyle/>
          <a:p>
            <a:pPr algn="just"/>
            <a:r>
              <a:rPr lang="ru-RU" sz="2000" b="0" i="0" u="none" strike="noStrike" baseline="0" dirty="0">
                <a:latin typeface="Calibri" panose="020F0502020204030204" pitchFamily="34" charset="0"/>
              </a:rPr>
              <a:t>Следует отметить, что названные постановления органа местного самоуправления являются действующими, не отменены и незаконными не признаны, а потому действия Г., допустившего невнесение платы за размещение транспортного средства на платной парковке, расположенной на автомобильной дороге общего пользования местного значения, обоснованно квалифицированы как административное правонарушение</a:t>
            </a:r>
          </a:p>
          <a:p>
            <a:pPr algn="just"/>
            <a:r>
              <a:rPr lang="ru-RU" sz="2000" b="0" i="0" u="none" strike="noStrike" baseline="0" dirty="0">
                <a:latin typeface="Calibri" panose="020F0502020204030204" pitchFamily="34" charset="0"/>
              </a:rPr>
              <a:t>Суждения заявителя о невозможности внесения платы наличными денежными средствами несостоятельны. Представленной фотографией паркомата подтверждается, что возможность оплаты парковки наличными денежными средствами имеется. Предполагаемые неудобства заявителя, связанные с необходимостью проследовать к пункту приема наличных платежей, во внимание не принимаются.</a:t>
            </a:r>
          </a:p>
          <a:p>
            <a:pPr algn="just"/>
            <a:r>
              <a:rPr lang="ru-RU" sz="2000" b="0" i="0" u="none" strike="noStrike" baseline="0" dirty="0">
                <a:latin typeface="Calibri" panose="020F0502020204030204" pitchFamily="34" charset="0"/>
              </a:rPr>
              <a:t>Допустимых доказательств того, что Г. предпринимались попытки оплаты парковки (парковочного места) в любой форме (как наличной, так и безналичной), не представлено, напротив, при рассмотрении жалобы заявитель пояснил, что оплатить парковку он даже не пытался</a:t>
            </a:r>
          </a:p>
          <a:p>
            <a:pPr algn="just"/>
            <a:r>
              <a:rPr lang="ru-RU" sz="2000" b="0" i="0" u="none" strike="noStrike" baseline="0" dirty="0">
                <a:latin typeface="Calibri" panose="020F0502020204030204" pitchFamily="34" charset="0"/>
              </a:rPr>
              <a:t>Соответственно, из материалов дела следует, что правонарушение совершено виновно: оснований полагать, что невнесение платы за пользование на платной основе парковкой вызвано чрезвычайными, объективно непредотвратимыми обстоятельствами и другими непредвиденными, непреодолимыми препятствиями, находящимися вне контроля Г., не имеется.</a:t>
            </a:r>
          </a:p>
          <a:p>
            <a:pPr algn="just"/>
            <a:r>
              <a:rPr lang="ru-RU" sz="2000" b="0" i="0" u="none" strike="noStrike" baseline="0" dirty="0">
                <a:latin typeface="Calibri" panose="020F0502020204030204" pitchFamily="34" charset="0"/>
              </a:rPr>
              <a:t>Из ответа на судебный запрос, полученный от комитета по транспорту, организации дорожного движения и развитию улично-дорожной сети Администрации города Екатеринбурга от 17 июня 2024 года N 273-08/002/950 (л. д. 91 - 93), следует, что фиксация административного правонарушения, вмененного Г., выполнена комплексом программно-аппаратного с фото- и видеофиксацией "Дозор-М3", работающим в автономном автоматическом режиме без участия оператора. Комплекс устанавливается в патрульном автомобиле, питание осуществляется от его бортовой системы, поэтому комплекс включается автоматически при запуске двигателя транспортного средства, настраивается и работает в полностью автоматическом режиме все время движения патрульного автомобиля по маршруту. Координаты места и времени выявления правонарушения комплекс получает в постоянном автоматическом режиме через приемник глобальных навигационных спутников</a:t>
            </a:r>
          </a:p>
          <a:p>
            <a:endParaRPr lang="ru-RU" dirty="0"/>
          </a:p>
        </p:txBody>
      </p:sp>
    </p:spTree>
    <p:extLst>
      <p:ext uri="{BB962C8B-B14F-4D97-AF65-F5344CB8AC3E}">
        <p14:creationId xmlns:p14="http://schemas.microsoft.com/office/powerpoint/2010/main" val="2077938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6E28B41-E270-B329-3846-C44127F3BA07}"/>
              </a:ext>
            </a:extLst>
          </p:cNvPr>
          <p:cNvSpPr>
            <a:spLocks noGrp="1"/>
          </p:cNvSpPr>
          <p:nvPr>
            <p:ph type="title"/>
          </p:nvPr>
        </p:nvSpPr>
        <p:spPr/>
        <p:txBody>
          <a:bodyPr>
            <a:normAutofit/>
          </a:bodyPr>
          <a:lstStyle/>
          <a:p>
            <a:r>
              <a:rPr lang="ru-RU" sz="1800" dirty="0"/>
              <a:t>Статья 14 – состав АП доказан ( ЮЛ проверено вне 248-ФЗ, а его объявление о наборе сотрудников признано не связанным с предпринимательской деятельностью)</a:t>
            </a:r>
            <a:br>
              <a:rPr lang="ru-RU" sz="1800" dirty="0"/>
            </a:br>
            <a:r>
              <a:rPr lang="ru-RU" sz="1800" dirty="0"/>
              <a:t/>
            </a:r>
            <a:br>
              <a:rPr lang="ru-RU" sz="1800" dirty="0"/>
            </a:br>
            <a:r>
              <a:rPr lang="ru-RU" sz="1050" dirty="0">
                <a:latin typeface=""/>
              </a:rPr>
              <a:t>СЕДЬМОЙ КАССАЦИОННЫЙ СУД ОБЩЕЙ ЮРИСДИКЦИИ ПОСТАНОВЛЕНИЕ от 26 декабря 2023 г. N 16-5988/2023 </a:t>
            </a:r>
            <a:endParaRPr lang="ru-RU" sz="1800" dirty="0"/>
          </a:p>
        </p:txBody>
      </p:sp>
      <p:sp>
        <p:nvSpPr>
          <p:cNvPr id="3" name="Объект 2">
            <a:extLst>
              <a:ext uri="{FF2B5EF4-FFF2-40B4-BE49-F238E27FC236}">
                <a16:creationId xmlns:a16="http://schemas.microsoft.com/office/drawing/2014/main" xmlns="" id="{07228344-344B-F060-0CC4-04316C729155}"/>
              </a:ext>
            </a:extLst>
          </p:cNvPr>
          <p:cNvSpPr>
            <a:spLocks noGrp="1"/>
          </p:cNvSpPr>
          <p:nvPr>
            <p:ph idx="1"/>
          </p:nvPr>
        </p:nvSpPr>
        <p:spPr>
          <a:xfrm>
            <a:off x="913795" y="2096063"/>
            <a:ext cx="10353762" cy="4388883"/>
          </a:xfrm>
        </p:spPr>
        <p:txBody>
          <a:bodyPr>
            <a:normAutofit fontScale="92500" lnSpcReduction="10000"/>
          </a:bodyPr>
          <a:lstStyle/>
          <a:p>
            <a:pPr algn="just"/>
            <a:r>
              <a:rPr lang="ru-RU" sz="1800" b="0" i="0" u="none" strike="noStrike" baseline="0" dirty="0">
                <a:latin typeface="Calibri" panose="020F0502020204030204" pitchFamily="34" charset="0"/>
              </a:rPr>
              <a:t>Как усматривается из материалов дела, инспектором муниципального казенного учреждения "Служба заказчика Орджоникидзевского района города Екатеринбурга" в ходе проведения 29 августа 2022 года обследования территории Орджоникидзевского района города Екатеринбурга установлено, что ООО "Агроторг самовольно разместило объявление, не связанное с осуществлением предпринимательской деятельности, вне мест, специально отведенных для этого органами местного самоуправления, а именно - на фасаде нежилого здания, расположенного по адресу</a:t>
            </a:r>
          </a:p>
          <a:p>
            <a:pPr algn="just"/>
            <a:r>
              <a:rPr lang="ru-RU" sz="1800" b="0" i="0" u="none" strike="noStrike" baseline="0" dirty="0">
                <a:latin typeface="Calibri" panose="020F0502020204030204" pitchFamily="34" charset="0"/>
              </a:rPr>
              <a:t>Факт совершения вмененного ООО "Агроторг" административного правонарушения, предусмотренного </a:t>
            </a:r>
            <a:r>
              <a:rPr lang="ru-RU" sz="1800" b="0" i="0" u="none" strike="noStrike" baseline="0" dirty="0">
                <a:solidFill>
                  <a:srgbClr val="0000FF"/>
                </a:solidFill>
                <a:latin typeface="Calibri" panose="020F0502020204030204" pitchFamily="34" charset="0"/>
                <a:hlinkClick r:id="rId2"/>
              </a:rPr>
              <a:t>статьей 14 Закона Свердловской области N 52-ОЗ от 14 июня 2005 года "Об административных правонарушениях на территории Свердловской области", подтверждается совокупностью представленных в материалы дела доказательств, которые получили надлежащую правовую оценку в соответствии с требованиями </a:t>
            </a:r>
            <a:r>
              <a:rPr lang="ru-RU" sz="1800" b="0" i="0" u="none" strike="noStrike" baseline="0" dirty="0">
                <a:solidFill>
                  <a:srgbClr val="0000FF"/>
                </a:solidFill>
                <a:latin typeface="Calibri" panose="020F0502020204030204" pitchFamily="34" charset="0"/>
                <a:hlinkClick r:id="rId3"/>
              </a:rPr>
              <a:t>статьи 26.11 КоАП РФ.</a:t>
            </a:r>
          </a:p>
          <a:p>
            <a:pPr algn="just"/>
            <a:r>
              <a:rPr lang="ru-RU" sz="1800" b="0" i="0" u="none" strike="noStrike" baseline="0" dirty="0">
                <a:latin typeface="Calibri" panose="020F0502020204030204" pitchFamily="34" charset="0"/>
              </a:rPr>
              <a:t>Ссылка в жалобе на то, что содержание объявления с целью увеличения штата сотрудников связано с осуществлением предпринимательской деятельности, является несостоятельной, т.к. основана на субъективном толковании норм права.</a:t>
            </a:r>
          </a:p>
          <a:p>
            <a:endParaRPr lang="ru-RU" dirty="0"/>
          </a:p>
        </p:txBody>
      </p:sp>
    </p:spTree>
    <p:extLst>
      <p:ext uri="{BB962C8B-B14F-4D97-AF65-F5344CB8AC3E}">
        <p14:creationId xmlns:p14="http://schemas.microsoft.com/office/powerpoint/2010/main" val="16939190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xmlns=""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TM04033921[[fn=Дамаск]]</Template>
  <TotalTime>1009</TotalTime>
  <Words>12263</Words>
  <Application>Microsoft Office PowerPoint</Application>
  <PresentationFormat>Произвольный</PresentationFormat>
  <Paragraphs>264</Paragraphs>
  <Slides>50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50</vt:i4>
      </vt:variant>
    </vt:vector>
  </HeadingPairs>
  <TitlesOfParts>
    <vt:vector size="51" baseType="lpstr">
      <vt:lpstr>Damask</vt:lpstr>
      <vt:lpstr>Судебная практика применения Закона Свердловской области «Об административных правонарушениях на территории Свердловской области» в 2024 году</vt:lpstr>
      <vt:lpstr>Статья 16 – доказывание события правонарушения и виновности собственника в его совершении (СВЕРДЛОВСКИЙ ОБЛАСТНОЙ СУД РЕШЕНИЕ от 31 июля 2024 г. по делу N 72-683/2024 )</vt:lpstr>
      <vt:lpstr>Статья 16 – состав АП не доказан  СЕДЬМОЙ КАССАЦИОННЫЙ СУД ОБЩЕЙ ЮРИСДИКЦИИ ПОСТАНОВЛЕНИЕ от 5 апреля 2024 г. N 16-1020/2024 </vt:lpstr>
      <vt:lpstr>Пункт 5 статьи 17 – состав административного правонарушения доказан (СВЕРДЛОВСКИЙ ОБЛАСТНОЙ СУД РЕШЕНИЕ от 10 июля 2024 г. по делу N 72-562/2024 )</vt:lpstr>
      <vt:lpstr>Надлежащее извещение. Вступление постановления комиссии в силу (СВЕРДЛОВСКИЙ ОБЛАСТНОЙ СУД РЕШЕНИЕ от 4 июля 2024 г. по делу N 72-558/2024 )</vt:lpstr>
      <vt:lpstr>Пункт 2 статьи 19 – работа специальных технических средств в автоматическом режиме подлежит специальному доказыванию  СЕДЬМОЙ КАССАЦИОННЫЙ СУД ОБЩЕЙ ЮРИСДИКЦИИ ПОСТАНОВЛЕНИЕ от 25 апреля 2024 г. N 16-1228/2024 </vt:lpstr>
      <vt:lpstr>Пункт 2 статьи 19 – доказывание правомерности привлечения к административной ответственности (СВЕРДЛОВСКИЙ ОБЛАСТНОЙ СУД РЕШЕНИЕ от 3 июля 2024 г. по делу N 72-529/2024 )</vt:lpstr>
      <vt:lpstr>Пункт 2 статьи 19 – доказывание правомерности привлечения к административной ответственности (СВЕРДЛОВСКИЙ ОБЛАСТНОЙ СУД РЕШЕНИЕ от 3 июля 2024 г. по делу N 72-529/2024 )</vt:lpstr>
      <vt:lpstr>Статья 14 – состав АП доказан ( ЮЛ проверено вне 248-ФЗ, а его объявление о наборе сотрудников признано не связанным с предпринимательской деятельностью)  СЕДЬМОЙ КАССАЦИОННЫЙ СУД ОБЩЕЙ ЮРИСДИКЦИИ ПОСТАНОВЛЕНИЕ от 26 декабря 2023 г. N 16-5988/2023 </vt:lpstr>
      <vt:lpstr>Статья 16 – состав доказан (СВЕРДЛОВСКИЙ ОБЛАСТНОЙ СУД РЕШЕНИЕ от 4 июня 2024 г. по делу N 72-372/2024 )</vt:lpstr>
      <vt:lpstr>Пункт 1 статьи 17 – признаком состава признано хранение на придомовой территории разукомплектованного транспортного средства (СВЕРДЛОВСКИЙ ОБЛАСТНОЙ СУД РЕШЕНИЕ от 29 мая 2024 г. по делу N 72-512/2024 )</vt:lpstr>
      <vt:lpstr>Телефонограмма – надлежащее средство извещения  (СВЕРДЛОВСКИЙ ОБЛАСТНОЙ СУД РЕШЕНИЕ от 17 апреля 2024 г. по делу N 72-349/2024) </vt:lpstr>
      <vt:lpstr>Ненадлежащее извещение о времени и месте рассмотрения дела повлекло отмену постановления АК  (СВЕРДЛОВСКИЙ ОБЛАСТНОЙ СУД РЕШЕНИЕ от 3 апреля 2024 г. по делу N 72-309/2024 )</vt:lpstr>
      <vt:lpstr>Субъект административного правонарушения определен неверно (СВЕРДЛОВСКИЙ ОБЛАСТНОЙ СУД РЕШЕНИЕ от 13 марта 2024 г. по делу N 72-220/2024 )</vt:lpstr>
      <vt:lpstr>СВЕРДЛОВСКИЙ ОБЛАСТНОЙ СУД РЕШЕНИЕ от 13 марта 2024 г. по делу N 72-220/2024 </vt:lpstr>
      <vt:lpstr>Ненадлежащее извещение о составлении протокола (иным способом)  СВЕРДЛОВСКИЙ ОБЛАСТНОЙ СУД РЕШЕНИЕ от 6 марта 2024 г. по делу N 72-237/2024 </vt:lpstr>
      <vt:lpstr>Статья 16 – доказывание субъекта и извещение  СВЕРДЛОВСКИЙ ОБЛАСТНОЙ СУД РЕШЕНИЕ от 28 февраля 2024 г. по делу N 72-167/2024 </vt:lpstr>
      <vt:lpstr>СВЕРДЛОВСКИЙ ОБЛАСТНОЙ СУД РЕШЕНИЕ от 28 февраля 2024 г. по делу N 72-167/2024 </vt:lpstr>
      <vt:lpstr>Статья 16 – состав АП доказан  (СВЕРДЛОВСКИЙ ОБЛАСТНОЙ СУД РЕШЕНИЕ от 21 февраля 2024 г. по делу N 72-179/2024 )</vt:lpstr>
      <vt:lpstr>Процессуальные нарушения признаны несущественными  (СВЕРДЛОВСКИЙ ОБЛАСТНОЙ СУД РЕШЕНИЕ от 17 января 2024 г. по делу N 72-36/2024 ) </vt:lpstr>
      <vt:lpstr>Процессуальные нарушения признаны несущественными  (СВЕРДЛОВСКИЙ ОБЛАСТНОЙ СУД РЕШЕНИЕ от 17 января 2024 г. по делу N 72-36/2024</vt:lpstr>
      <vt:lpstr>Статья 11-1 – срок давности 2 месяца  СЕДЬМОЙ КАССАЦИОННЫЙ СУД ОБЩЕЙ ЮРИСДИКЦИИ ПОСТАНОВЛЕНИЕ от 8 февраля 2024 г. N 16-123/2024, 16-6233/2023 </vt:lpstr>
      <vt:lpstr>Статья 11-1 срок давности привлечения к административной ответственности составляет 2 месяца  СВЕРДЛОВСКИЙ ОБЛАСТНОЙ СУД РЕШЕНИЕ от 27 декабря 2023 г. по делу N 72-927/2023  (неверная позиция)</vt:lpstr>
      <vt:lpstr>Статья 11.1 – состав Ап доказан СВЕРДЛОВСКИЙ ОБЛАСТНОЙ СУД РЕШЕНИЕ от 20 декабря 2023 г. по делу N 72-942/2023</vt:lpstr>
      <vt:lpstr>Статья 16 – состав АП доказан  СВЕРДЛОВСКИЙ ОБЛАСТНОЙ СУД РЕШЕНИЕ от 22 ноября 2023 г. по делу N 72-879/2023</vt:lpstr>
      <vt:lpstr>Статья 16 – состав АП доказан СВЕРДЛОВСКИЙ ОБЛАСТНОЙ СУД РЕШЕНИЕ от 8 ноября 2023 г. по делу N 72-833/2023</vt:lpstr>
      <vt:lpstr>Статья 16 – состав АП доказан СВЕРДЛОВСКИЙ ОБЛАСТНОЙ СУД РЕШЕНИЕ от 8 ноября 2023 г. по делу N 72-847/2023</vt:lpstr>
      <vt:lpstr>Пункт 2 статьи 15 – состав АП доказан. Извещение признано надлежащим СВЕРДЛОВСКИЙ ОБЛАСТНОЙ СУД РЕШЕНИЕ от 2 ноября 2023 г. по делу N 72-840/2023 </vt:lpstr>
      <vt:lpstr>Статья 16 – доказывание состава АП  СВЕРДЛОВСКИЙ ОБЛАСТНОЙ СУД РЕШЕНИЕ от 25 октября 2023 г. по делу N 72-810/2023</vt:lpstr>
      <vt:lpstr>Пункт 2 статьи 19 – состав АП доказан  СВЕРДЛОВСКИЙ ОБЛАСТНОЙ СУД РЕШЕНИЕ от 4 октября 2023 г. по делу N 72-776/2023 </vt:lpstr>
      <vt:lpstr>СЕДЬМОЙ КАССАЦИОННЫЙ СУД ОБЩЕЙ ЮРИСДИКЦИИ ОПРЕДЕЛЕНИЕ от 17 июля 2024 г. N 88-12696/2024 </vt:lpstr>
      <vt:lpstr>АРБИТРАЖНЫЙ СУД УРАЛЬСКОГО ОКРУГА ПОСТАНОВЛЕНИЕ от 15 апреля 2024 г. N Ф09-551/24 </vt:lpstr>
      <vt:lpstr>АРБИТРАЖНЫЙ СУД УРАЛЬСКОГО ОКРУГА ПОСТАНОВЛЕНИЕ от 15 апреля 2024 г. N Ф09-551/24 </vt:lpstr>
      <vt:lpstr>АРБИТРАЖНЫЙ СУД УРАЛЬСКОГО ОКРУГА ПОСТАНОВЛЕНИЕ от 15 апреля 2024 г. N Ф09-551/24 </vt:lpstr>
      <vt:lpstr>АРБИТРАЖНЫЙ СУД УРАЛЬСКОГО ОКРУГА ПОСТАНОВЛЕНИЕ от 15 апреля 2024 г. N Ф09-551/24 </vt:lpstr>
      <vt:lpstr>Статья 15 пункт 2 – административное правонарушение доказано без проведения контрольных мероприятий в порядке 248-ФЗ  СЕМНАДЦАТЫЙ АРБИТРАЖНЫЙ АПЕЛЛЯЦИОННЫЙ СУД ПОСТАНОВЛЕНИЕ от 13 сентября 2024 г. N 17АП-7194/2024-АКу </vt:lpstr>
      <vt:lpstr>Статья 33 – состав административного правонарушения не доказан  СЕМНАДЦАТЫЙ АРБИТРАЖНЫЙ АПЕЛЛЯЦИОННЫЙ СУД ПОСТАНОВЛЕНИЕ от 14 августа 2024 г. N 17АП-5122/2024-АК </vt:lpstr>
      <vt:lpstr>Статья 33 – состав административного правонарушения не доказан  СЕМНАДЦАТЫЙ АРБИТРАЖНЫЙ АПЕЛЛЯЦИОННЫЙ СУД ПОСТАНОВЛЕНИЕ от 14 августа 2024 г. N 17АП-5122/2024-АК </vt:lpstr>
      <vt:lpstr>Статья 12  - административное правонарушение выявленои доказано  вне 248-ФЗ  СЕМНАДЦАТЫЙ АРБИТРАЖНЫЙ АПЕЛЛЯЦИОННЫЙ СУД ПОСТАНОВЛЕНИЕ от 7 мая 2024 г. N 17АП-2176/2024-АКу </vt:lpstr>
      <vt:lpstr>Статья 12  - административное правонарушение выявлено и доказано  вне 248-ФЗ  СЕМНАДЦАТЫЙ АРБИТРАЖНЫЙ АПЕЛЛЯЦИОННЫЙ СУД ПОСТАНОВЛЕНИЕ от 7 мая 2024 г. N 17АП-2176/2024-АКу </vt:lpstr>
      <vt:lpstr>Статья 12  - административное правонарушение выявленои доказано  вне 248-ФЗ  СЕМНАДЦАТЫЙ АРБИТРАЖНЫЙ АПЕЛЛЯЦИОННЫЙ СУД ПОСТАНОВЛЕНИЕ от 7 мая 2024 г. N 17АП-2176/2024-АКу </vt:lpstr>
      <vt:lpstr>Статья 10 - Состав   АП доказан, административный штраф заменен на предупреждение АРБИТРАЖНЫЙ СУД СВЕРДЛОВСКОЙ РЕШЕНИЕ от 31 января 2024 г. по делу N А60-56937/2023 </vt:lpstr>
      <vt:lpstr>Статья 15 пункт 2 – административное правонарушение признано малозначительным  АРБИТРАЖНЫЙ СУД СВЕРДЛОВСКОЙ ОБЛАСТИ РЕШЕНИЕ от 29 февраля 2024 г. по делу N А60-59666/2023 </vt:lpstr>
      <vt:lpstr>Статья 17 пункт 3 – не доказан состав административного правонарушения  АРБИТРАЖНЫЙ СУД СВЕРДЛОВСКОЙ ОБЛАСТИ РЕШЕНИЕ от 22 апреля 2024 г. по делу N А60-8865/2024 </vt:lpstr>
      <vt:lpstr>РЕКОМЕНДАЦИИ НАУЧНО-КОНСУЛЬТАТИВНОГО СОВЕТА ПРИ АРБИТРАЖНОМ СУДЕ УРАЛЬСКОГО ОКРУГА от 31 мая - 1 июня 2018 г. N 1/2018 </vt:lpstr>
      <vt:lpstr>ФЕДЕРАЛЬНЫЙ АРБИТРАЖНЫЙ СУД СЕВЕРО-ЗАПАДНОГО ОКРУГА ПОСТАНОВЛЕНИЕ от 22 сентября 2010 г. по делу N А56-14706/2010 </vt:lpstr>
      <vt:lpstr>Вопрос: является ли административное правонарушение, предусмотренное статьей 12 Закона длящимся?</vt:lpstr>
      <vt:lpstr>СЕМНАДЦАТЫЙ АРБИТРАЖНЫЙ АПЕЛЛЯЦИОННЫЙ СУД ПОСТАНОВЛЕНИЕ от 9 августа 2021 г. N 17АП-8569/2021-АКу </vt:lpstr>
      <vt:lpstr>СЕМНАДЦАТЫЙ АРБИТРАЖНЫЙ АПЕЛЛЯЦИОННЫЙ СУД ПОСТАНОВЛЕНИЕ от 18 ноября 2022 г. N 17АП-13714/2022-АКу </vt:lpstr>
      <vt:lpstr>ВЕРХОВНЫЙ СУД РОССИЙСКОЙ ФЕДЕРАЦИИ ПОСТАНОВЛЕНИЕ от 24 мая 2024 г. N 19-АД24-6-К5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Судебная практика применения Закона Свердловской области «Об административных правонарушениях на территории Свердловской области» в 2024 году</dc:title>
  <dc:creator>Сергей Хазанов</dc:creator>
  <cp:lastModifiedBy>Людмила</cp:lastModifiedBy>
  <cp:revision>7</cp:revision>
  <dcterms:created xsi:type="dcterms:W3CDTF">2024-10-24T04:59:23Z</dcterms:created>
  <dcterms:modified xsi:type="dcterms:W3CDTF">2025-02-03T11:02:20Z</dcterms:modified>
</cp:coreProperties>
</file>