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82" r:id="rId3"/>
    <p:sldId id="385" r:id="rId4"/>
    <p:sldId id="386" r:id="rId5"/>
    <p:sldId id="384" r:id="rId6"/>
    <p:sldId id="392" r:id="rId7"/>
    <p:sldId id="383" r:id="rId8"/>
    <p:sldId id="390" r:id="rId9"/>
    <p:sldId id="387" r:id="rId10"/>
    <p:sldId id="388" r:id="rId11"/>
    <p:sldId id="389" r:id="rId12"/>
    <p:sldId id="391" r:id="rId13"/>
    <p:sldId id="393" r:id="rId14"/>
    <p:sldId id="394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F4829E-D7A7-41F3-9F53-BB25A35256BD}">
          <p14:sldIdLst>
            <p14:sldId id="382"/>
            <p14:sldId id="385"/>
            <p14:sldId id="386"/>
            <p14:sldId id="384"/>
            <p14:sldId id="392"/>
            <p14:sldId id="383"/>
            <p14:sldId id="390"/>
            <p14:sldId id="387"/>
            <p14:sldId id="388"/>
            <p14:sldId id="389"/>
            <p14:sldId id="391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4A4"/>
    <a:srgbClr val="7C2CB8"/>
    <a:srgbClr val="3177B5"/>
    <a:srgbClr val="EAEFF7"/>
    <a:srgbClr val="D2DEEF"/>
    <a:srgbClr val="4679A7"/>
    <a:srgbClr val="E87A30"/>
    <a:srgbClr val="FF9933"/>
    <a:srgbClr val="FF5050"/>
    <a:srgbClr val="8EC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5" autoAdjust="0"/>
    <p:restoredTop sz="94016" autoAdjust="0"/>
  </p:normalViewPr>
  <p:slideViewPr>
    <p:cSldViewPr snapToGrid="0">
      <p:cViewPr varScale="1">
        <p:scale>
          <a:sx n="107" d="100"/>
          <a:sy n="107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8FAADC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16.3</c:v>
                </c:pt>
                <c:pt idx="1">
                  <c:v>23.15</c:v>
                </c:pt>
                <c:pt idx="2">
                  <c:v>25.77</c:v>
                </c:pt>
                <c:pt idx="3">
                  <c:v>29.03</c:v>
                </c:pt>
                <c:pt idx="4">
                  <c:v>21.19</c:v>
                </c:pt>
                <c:pt idx="5">
                  <c:v>15.81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6-4D81-91A3-4D8D1E720D6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DAE3F3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15.56</c:v>
                </c:pt>
                <c:pt idx="1">
                  <c:v>14.96</c:v>
                </c:pt>
                <c:pt idx="2">
                  <c:v>16</c:v>
                </c:pt>
                <c:pt idx="3">
                  <c:v>17.670000000000002</c:v>
                </c:pt>
                <c:pt idx="4">
                  <c:v>20.58</c:v>
                </c:pt>
                <c:pt idx="5">
                  <c:v>20.190000000000001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6-4D81-91A3-4D8D1E720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706880"/>
        <c:axId val="115733248"/>
      </c:barChart>
      <c:catAx>
        <c:axId val="1157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115733248"/>
        <c:crosses val="autoZero"/>
        <c:auto val="1"/>
        <c:lblAlgn val="ctr"/>
        <c:lblOffset val="100"/>
        <c:noMultiLvlLbl val="0"/>
      </c:catAx>
      <c:valAx>
        <c:axId val="11573324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noFill/>
          </a:ln>
        </c:spPr>
        <c:crossAx val="115706880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81184780163012E-2"/>
          <c:y val="2.60359040967937E-2"/>
          <c:w val="0.90654092542019293"/>
          <c:h val="0.86095792566097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201560780275086E-17"/>
                  <c:y val="-2.736111064565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1C-47DA-845A-D151925ED7BC}"/>
                </c:ext>
              </c:extLst>
            </c:dLbl>
            <c:dLbl>
              <c:idx val="1"/>
              <c:layout>
                <c:manualLayout>
                  <c:x val="-5.8403121560550172E-17"/>
                  <c:y val="0.1884876511144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1C-47DA-845A-D151925ED7BC}"/>
                </c:ext>
              </c:extLst>
            </c:dLbl>
            <c:dLbl>
              <c:idx val="2"/>
              <c:layout>
                <c:manualLayout>
                  <c:x val="-5.8403121560550172E-17"/>
                  <c:y val="0.18544752770940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1C-47DA-845A-D151925ED7BC}"/>
                </c:ext>
              </c:extLst>
            </c:dLbl>
            <c:dLbl>
              <c:idx val="3"/>
              <c:layout>
                <c:manualLayout>
                  <c:x val="0"/>
                  <c:y val="-2.736111064565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1C-47DA-845A-D151925ED7BC}"/>
                </c:ext>
              </c:extLst>
            </c:dLbl>
            <c:dLbl>
              <c:idx val="4"/>
              <c:layout>
                <c:manualLayout>
                  <c:x val="0"/>
                  <c:y val="-3.0401234050722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1C-47DA-845A-D151925ED7BC}"/>
                </c:ext>
              </c:extLst>
            </c:dLbl>
            <c:dLbl>
              <c:idx val="5"/>
              <c:layout>
                <c:manualLayout>
                  <c:x val="-1.5928308065017763E-3"/>
                  <c:y val="-3.0401234050722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1C-47DA-845A-D151925ED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163.69999999999999</c:v>
                </c:pt>
                <c:pt idx="2">
                  <c:v>156.1</c:v>
                </c:pt>
                <c:pt idx="3">
                  <c:v>0.5</c:v>
                </c:pt>
                <c:pt idx="4">
                  <c:v>1.6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C-42D9-8C78-5B73EBC878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201560780275086E-17"/>
                  <c:y val="-0.2036882681398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1C-47DA-845A-D151925ED7BC}"/>
                </c:ext>
              </c:extLst>
            </c:dLbl>
            <c:dLbl>
              <c:idx val="1"/>
              <c:layout>
                <c:manualLayout>
                  <c:x val="0"/>
                  <c:y val="1.216049362028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D1C-47DA-845A-D151925ED7BC}"/>
                </c:ext>
              </c:extLst>
            </c:dLbl>
            <c:dLbl>
              <c:idx val="2"/>
              <c:layout>
                <c:manualLayout>
                  <c:x val="-1.5928308065016595E-3"/>
                  <c:y val="9.120370215216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D1C-47DA-845A-D151925ED7BC}"/>
                </c:ext>
              </c:extLst>
            </c:dLbl>
            <c:dLbl>
              <c:idx val="3"/>
              <c:layout>
                <c:manualLayout>
                  <c:x val="0"/>
                  <c:y val="-0.1641666638739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1C-47DA-845A-D151925ED7BC}"/>
                </c:ext>
              </c:extLst>
            </c:dLbl>
            <c:dLbl>
              <c:idx val="4"/>
              <c:layout>
                <c:manualLayout>
                  <c:x val="0"/>
                  <c:y val="-0.15200617025361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1C-47DA-845A-D151925ED7BC}"/>
                </c:ext>
              </c:extLst>
            </c:dLbl>
            <c:dLbl>
              <c:idx val="5"/>
              <c:layout>
                <c:manualLayout>
                  <c:x val="-3.1856616130033189E-3"/>
                  <c:y val="-0.22496913197534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1C-47DA-845A-D151925ED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24.9</c:v>
                </c:pt>
                <c:pt idx="1">
                  <c:v>82.2</c:v>
                </c:pt>
                <c:pt idx="2">
                  <c:v>80</c:v>
                </c:pt>
                <c:pt idx="3">
                  <c:v>53.5</c:v>
                </c:pt>
                <c:pt idx="4">
                  <c:v>147.69999999999999</c:v>
                </c:pt>
                <c:pt idx="5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C-42D9-8C78-5B73EBC878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5.8</c:v>
                </c:pt>
                <c:pt idx="1">
                  <c:v>67</c:v>
                </c:pt>
                <c:pt idx="2">
                  <c:v>66.5</c:v>
                </c:pt>
                <c:pt idx="3">
                  <c:v>7</c:v>
                </c:pt>
                <c:pt idx="4">
                  <c:v>13.5</c:v>
                </c:pt>
                <c:pt idx="5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C-42D9-8C78-5B73EBC878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565824"/>
        <c:axId val="63567744"/>
      </c:barChart>
      <c:catAx>
        <c:axId val="6356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  2019        </a:t>
                </a:r>
                <a:r>
                  <a:rPr lang="ru-RU" dirty="0" smtClean="0"/>
                  <a:t>                      </a:t>
                </a:r>
                <a:r>
                  <a:rPr lang="ru-RU" dirty="0"/>
                  <a:t>2020               </a:t>
                </a:r>
                <a:r>
                  <a:rPr lang="ru-RU" dirty="0" smtClean="0"/>
                  <a:t>                  </a:t>
                </a:r>
                <a:r>
                  <a:rPr lang="ru-RU" dirty="0"/>
                  <a:t>2021            </a:t>
                </a:r>
                <a:r>
                  <a:rPr lang="ru-RU" dirty="0" smtClean="0"/>
                  <a:t>                      </a:t>
                </a:r>
                <a:r>
                  <a:rPr lang="ru-RU" dirty="0"/>
                  <a:t>2022           </a:t>
                </a:r>
                <a:r>
                  <a:rPr lang="ru-RU" dirty="0" smtClean="0"/>
                  <a:t>                       </a:t>
                </a:r>
                <a:r>
                  <a:rPr lang="ru-RU" dirty="0"/>
                  <a:t>2023               </a:t>
                </a:r>
                <a:r>
                  <a:rPr lang="ru-RU" dirty="0" smtClean="0"/>
                  <a:t>                 </a:t>
                </a:r>
                <a:r>
                  <a:rPr lang="ru-RU" dirty="0"/>
                  <a:t>2024</a:t>
                </a:r>
              </a:p>
            </c:rich>
          </c:tx>
          <c:layout>
            <c:manualLayout>
              <c:xMode val="edge"/>
              <c:yMode val="edge"/>
              <c:x val="0.14203761438594617"/>
              <c:y val="0.8930740722476949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67744"/>
        <c:crossesAt val="10"/>
        <c:auto val="0"/>
        <c:lblAlgn val="ctr"/>
        <c:lblOffset val="100"/>
        <c:noMultiLvlLbl val="0"/>
      </c:catAx>
      <c:valAx>
        <c:axId val="63567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65824"/>
        <c:crosses val="autoZero"/>
        <c:crossBetween val="between"/>
        <c:minorUnit val="2.0000000000000004E-2"/>
      </c:valAx>
      <c:spPr>
        <a:effectLst/>
      </c:spPr>
    </c:plotArea>
    <c:legend>
      <c:legendPos val="b"/>
      <c:layout>
        <c:manualLayout>
          <c:xMode val="edge"/>
          <c:yMode val="edge"/>
          <c:x val="0.22689435869496236"/>
          <c:y val="0.91346611890185958"/>
          <c:w val="0.65452377745218815"/>
          <c:h val="8.0453634287995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13E16EC-CFBF-420D-B6A2-1735A5D94F59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DE9698E-C00E-4B2D-A0DA-4316A9494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2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713" y="798513"/>
            <a:ext cx="7097713" cy="3992562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73365" y="5156731"/>
            <a:ext cx="5389254" cy="42173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815976" y="10179430"/>
            <a:ext cx="2918540" cy="534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 anchor="b">
            <a:noAutofit/>
          </a:bodyPr>
          <a:lstStyle/>
          <a:p>
            <a:pPr algn="r">
              <a:lnSpc>
                <a:spcPct val="100000"/>
              </a:lnSpc>
            </a:pPr>
            <a:fld id="{1F9FD5AF-8368-4805-9F90-8D831CA22589}" type="slidenum">
              <a:rPr lang="ru-RU" sz="1200" spc="-1">
                <a:solidFill>
                  <a:srgbClr val="000000"/>
                </a:solidFill>
                <a:latin typeface="Calibri"/>
              </a:rPr>
              <a:t>1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2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D5786-FE2D-4C8D-A57E-5769ECC0386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4678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196-BF57-48F1-BC2C-3062B379C505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C108-2F95-4643-B2A7-A8B06A703CA8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47897"/>
            <a:ext cx="2628900" cy="5329066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47897"/>
            <a:ext cx="7734300" cy="53290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5B1D-0AEB-4151-A63A-B35BCEB0C4B1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8BA1-9F27-41E0-9820-80EE087E164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9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54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22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36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9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01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71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4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6E6-60CE-4BB5-9F0B-F0048A42A36B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9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103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54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94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769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58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1856-E6F5-44FB-B830-656C5E816BDB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2B0C-4C6A-432F-8C85-8832E302548E}" type="datetime1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23207"/>
            <a:ext cx="10515600" cy="96748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8226-9D71-406F-A7D6-2BDE835DDEA2}" type="datetime1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C291-F6CF-426F-8EA6-EFA1C9E78DB2}" type="datetime1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5324-2CD4-401B-A2C7-9BC51D150EDE}" type="datetime1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A08A-345D-44DB-A494-F24431886EFD}" type="datetime1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CDF-6D35-4092-AA5D-7807B0915A3B}" type="datetime1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8005-E615-4421-83E1-147E2F93A656}" type="datetime1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EA53-E373-4181-BADD-D887A19F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1312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http://gerb.rossel.ru/data/Image/catalog_symb/21_mini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680" y="3114480"/>
            <a:ext cx="12190320" cy="95265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800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</a:t>
            </a:r>
            <a:r>
              <a:rPr lang="ru-RU" sz="2800" b="0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 национальных проектов</a:t>
            </a:r>
          </a:p>
          <a:p>
            <a:pPr algn="ctr"/>
            <a:r>
              <a:rPr lang="ru-RU" sz="2800" b="0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2019-2024 годах</a:t>
            </a:r>
            <a:endParaRPr lang="ru-RU" sz="28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283701" y="2109069"/>
            <a:ext cx="674204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37609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Свердловская область</a:t>
            </a:r>
            <a:endParaRPr lang="ru-RU" sz="2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6911541" y="5282322"/>
            <a:ext cx="5246934" cy="11387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" dirty="0" err="1" smtClean="0">
                <a:solidFill>
                  <a:srgbClr val="404040"/>
                </a:solidFill>
                <a:latin typeface="Verdana"/>
                <a:ea typeface="DejaVu Sans"/>
                <a:cs typeface="DejaVu Sans"/>
              </a:rPr>
              <a:t>Байкаловский</a:t>
            </a:r>
            <a:r>
              <a:rPr lang="ru-RU" sz="2000" b="1" spc="-1" dirty="0" smtClean="0">
                <a:solidFill>
                  <a:srgbClr val="404040"/>
                </a:solidFill>
                <a:latin typeface="Verdana"/>
                <a:ea typeface="DejaVu Sans"/>
                <a:cs typeface="DejaVu Sans"/>
              </a:rPr>
              <a:t> муниципальный район</a:t>
            </a:r>
            <a:endParaRPr kumimoji="0" lang="ru-RU" sz="20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" name="Рисунок 6" descr="Описание: Байкаловский муниципальный район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40" y="4949151"/>
            <a:ext cx="7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gerb.rossel.ru/data/Image/catalog_symb/11.jpg"/>
          <p:cNvPicPr/>
          <p:nvPr/>
        </p:nvPicPr>
        <p:blipFill>
          <a:blip r:embed="rId5"/>
          <a:stretch/>
        </p:blipFill>
        <p:spPr>
          <a:xfrm>
            <a:off x="5253121" y="521512"/>
            <a:ext cx="1326240" cy="981720"/>
          </a:xfrm>
          <a:prstGeom prst="rect">
            <a:avLst/>
          </a:prstGeom>
          <a:noFill/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0576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1929" y="3081338"/>
            <a:ext cx="168905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3371" y="607834"/>
            <a:ext cx="6705591" cy="29392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601"/>
              </a:spcAft>
            </a:pPr>
            <a:r>
              <a:rPr lang="ru-RU" sz="1600" spc="-1" dirty="0" smtClean="0">
                <a:latin typeface="Verdana"/>
                <a:ea typeface="Verdana"/>
              </a:rPr>
              <a:t>В 2019 г. построен Газопровод среднего давления в с. Байкалово </a:t>
            </a:r>
            <a:r>
              <a:rPr lang="ru-RU" sz="1600" spc="-1" dirty="0">
                <a:latin typeface="Verdana"/>
                <a:ea typeface="Verdana"/>
              </a:rPr>
              <a:t>площадью </a:t>
            </a:r>
            <a:r>
              <a:rPr lang="ru-RU" sz="1600" spc="-1" dirty="0" smtClean="0">
                <a:latin typeface="Verdana"/>
                <a:ea typeface="Verdana"/>
              </a:rPr>
              <a:t>1100 </a:t>
            </a:r>
            <a:r>
              <a:rPr lang="ru-RU" sz="1600" spc="-1" dirty="0" err="1">
                <a:latin typeface="Verdana"/>
                <a:ea typeface="Verdana"/>
              </a:rPr>
              <a:t>кв.м</a:t>
            </a:r>
            <a:r>
              <a:rPr lang="ru-RU" sz="1600" spc="-1" dirty="0">
                <a:latin typeface="Verdana"/>
                <a:ea typeface="Verdana"/>
              </a:rPr>
              <a:t>. Стоимость строительства составила </a:t>
            </a:r>
            <a:r>
              <a:rPr lang="ru-RU" sz="1600" spc="-1" dirty="0" smtClean="0">
                <a:latin typeface="Verdana"/>
                <a:ea typeface="Verdana"/>
              </a:rPr>
              <a:t>3241,0 тыс. </a:t>
            </a:r>
            <a:r>
              <a:rPr lang="ru-RU" sz="1600" spc="-1" dirty="0">
                <a:latin typeface="Verdana"/>
                <a:ea typeface="Verdana"/>
              </a:rPr>
              <a:t>руб</a:t>
            </a:r>
            <a:r>
              <a:rPr lang="ru-RU" sz="1600" spc="-1" dirty="0" smtClean="0">
                <a:latin typeface="Verdana"/>
                <a:ea typeface="Verdana"/>
              </a:rPr>
              <a:t>. </a:t>
            </a:r>
          </a:p>
          <a:p>
            <a:pPr lvl="0">
              <a:spcAft>
                <a:spcPts val="601"/>
              </a:spcAft>
            </a:pPr>
            <a:endParaRPr lang="ru-RU" sz="1600" spc="-1" dirty="0" smtClean="0">
              <a:latin typeface="Verdana"/>
              <a:ea typeface="Verdana"/>
            </a:endParaRPr>
          </a:p>
          <a:p>
            <a:pPr lvl="0">
              <a:spcAft>
                <a:spcPts val="601"/>
              </a:spcAft>
            </a:pPr>
            <a:endParaRPr lang="ru-RU" sz="1600" spc="-1" dirty="0">
              <a:latin typeface="Verdana"/>
              <a:ea typeface="Verdana"/>
            </a:endParaRPr>
          </a:p>
          <a:p>
            <a:pPr lvl="0">
              <a:spcAft>
                <a:spcPts val="601"/>
              </a:spcAft>
            </a:pPr>
            <a:endParaRPr lang="ru-RU" sz="1600" spc="-1" dirty="0" smtClean="0">
              <a:latin typeface="Verdana"/>
              <a:ea typeface="Verdana"/>
            </a:endParaRPr>
          </a:p>
          <a:p>
            <a:pPr lvl="0">
              <a:spcAft>
                <a:spcPts val="601"/>
              </a:spcAft>
            </a:pPr>
            <a:endParaRPr lang="ru-RU" sz="1600" spc="-1" dirty="0">
              <a:latin typeface="Verdana"/>
              <a:ea typeface="Verdana"/>
            </a:endParaRPr>
          </a:p>
          <a:p>
            <a:pPr lvl="0">
              <a:spcAft>
                <a:spcPts val="601"/>
              </a:spcAft>
            </a:pPr>
            <a:r>
              <a:rPr lang="ru-RU" sz="1600" spc="-1" dirty="0" smtClean="0">
                <a:latin typeface="Verdana"/>
                <a:ea typeface="Verdana"/>
              </a:rPr>
              <a:t>2021 г. Строительство 3-х этажного многоквартирного 2-х секционного жилого дома в с. Байкалово ул. </a:t>
            </a:r>
            <a:r>
              <a:rPr lang="ru-RU" sz="1600" spc="-1" dirty="0" err="1" smtClean="0">
                <a:latin typeface="Verdana"/>
                <a:ea typeface="Verdana"/>
              </a:rPr>
              <a:t>Мальгина</a:t>
            </a:r>
            <a:r>
              <a:rPr lang="ru-RU" sz="1600" spc="-1" dirty="0" smtClean="0">
                <a:latin typeface="Verdana"/>
                <a:ea typeface="Verdana"/>
              </a:rPr>
              <a:t>, д.82а</a:t>
            </a:r>
            <a:r>
              <a:rPr lang="ru-RU" sz="1400" spc="-1" dirty="0" smtClean="0">
                <a:latin typeface="Verdana"/>
                <a:ea typeface="Verdana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833087" y="535091"/>
            <a:ext cx="3107541" cy="1108651"/>
          </a:xfrm>
          <a:prstGeom prst="rect">
            <a:avLst/>
          </a:prstGeom>
        </p:spPr>
      </p:pic>
      <p:pic>
        <p:nvPicPr>
          <p:cNvPr id="6" name="Рисунок 10" descr="C:\Users\Людмила\Desktop\Доклад Главы за 2024 год\Архитектура\ИЖС\_1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t="12775" r="22351" b="22189"/>
          <a:stretch>
            <a:fillRect/>
          </a:stretch>
        </p:blipFill>
        <p:spPr bwMode="auto">
          <a:xfrm>
            <a:off x="9172112" y="3810000"/>
            <a:ext cx="2736850" cy="2345871"/>
          </a:xfrm>
          <a:prstGeom prst="rect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3" y="1915885"/>
            <a:ext cx="4351842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5398" y="4011385"/>
            <a:ext cx="377734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рамках программы «Комплексное развитие сельских </a:t>
            </a:r>
            <a:r>
              <a:rPr lang="ru-RU" dirty="0" smtClean="0"/>
              <a:t>территорий </a:t>
            </a:r>
            <a:r>
              <a:rPr lang="ru-RU" dirty="0"/>
              <a:t>Свердловской области», </a:t>
            </a:r>
            <a:r>
              <a:rPr lang="ru-RU" dirty="0" smtClean="0"/>
              <a:t>программы </a:t>
            </a:r>
            <a:r>
              <a:rPr lang="ru-RU" dirty="0"/>
              <a:t>«Обеспечение жильем молодых семей» получили поддержку на </a:t>
            </a:r>
            <a:r>
              <a:rPr lang="ru-RU" dirty="0" smtClean="0"/>
              <a:t>жильё 190 человек на сумму 75,2 млн. руб.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1" y="1609498"/>
            <a:ext cx="6705591" cy="10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4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6142" y="824804"/>
            <a:ext cx="620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1"/>
              </a:spcAft>
            </a:pPr>
            <a:r>
              <a:rPr lang="ru-RU" sz="1400" spc="-1" dirty="0" smtClean="0">
                <a:solidFill>
                  <a:srgbClr val="404040"/>
                </a:solidFill>
                <a:latin typeface="Verdana"/>
                <a:ea typeface="Verdana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833087" y="535092"/>
            <a:ext cx="3107541" cy="7494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9371" y="335767"/>
            <a:ext cx="7990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реализация муниципального компонента регионального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национального проекта «Жилье»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41457"/>
              </p:ext>
            </p:extLst>
          </p:nvPr>
        </p:nvGraphicFramePr>
        <p:xfrm>
          <a:off x="833089" y="1721389"/>
          <a:ext cx="10694881" cy="430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1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10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социальных выплат на строительство, приобретение жилья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измерения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2019-2024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направлено средств, в том числе: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17829,1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11280,9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13367,9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8062,4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11986,4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12649,0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75175,7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3470,6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3251,8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1645,5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9076,8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12057,2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3792,8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5089,6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6105,1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34890,4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5771,9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4617,1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5463,6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3793,1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5251,3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31208,5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Обеспечены жильем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человек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r>
                        <a:rPr lang="ru-RU" sz="1400" baseline="0" dirty="0" smtClean="0"/>
                        <a:t> семьи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5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184401"/>
            <a:ext cx="4452257" cy="3976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7" y="671146"/>
            <a:ext cx="2654652" cy="548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801" y="3002080"/>
            <a:ext cx="403860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rgbClr val="254061"/>
                </a:solidFill>
                <a:latin typeface="Times New Roman" pitchFamily="18" charset="0"/>
              </a:rPr>
              <a:t>Система водоснабжения включает в себя:</a:t>
            </a:r>
          </a:p>
          <a:p>
            <a:pPr algn="just">
              <a:lnSpc>
                <a:spcPct val="115000"/>
              </a:lnSpc>
              <a:buFontTx/>
              <a:buChar char="•"/>
            </a:pPr>
            <a:r>
              <a:rPr lang="ru-RU" altLang="ru-RU" b="1" dirty="0">
                <a:solidFill>
                  <a:srgbClr val="254061"/>
                </a:solidFill>
                <a:latin typeface="Times New Roman" pitchFamily="18" charset="0"/>
              </a:rPr>
              <a:t>скважинный водозабор – пять площадок с насосными станциями;</a:t>
            </a:r>
          </a:p>
          <a:p>
            <a:pPr algn="just">
              <a:lnSpc>
                <a:spcPct val="115000"/>
              </a:lnSpc>
              <a:buFontTx/>
              <a:buChar char="•"/>
            </a:pPr>
            <a:r>
              <a:rPr lang="ru-RU" altLang="ru-RU" b="1" dirty="0">
                <a:solidFill>
                  <a:srgbClr val="254061"/>
                </a:solidFill>
                <a:latin typeface="Times New Roman" pitchFamily="18" charset="0"/>
              </a:rPr>
              <a:t>водоводы от скважин до фильтровальной станции (7 км в двухтрубном исполнении);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b="1" dirty="0">
                <a:solidFill>
                  <a:srgbClr val="254061"/>
                </a:solidFill>
                <a:latin typeface="Times New Roman" pitchFamily="18" charset="0"/>
              </a:rPr>
              <a:t>фильтровальную станцию.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>
                <a:solidFill>
                  <a:srgbClr val="254061"/>
                </a:solidFill>
                <a:latin typeface="Times New Roman" pitchFamily="18" charset="0"/>
              </a:rPr>
              <a:t>Стоимость работ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составляет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235,5 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млн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 руб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9" descr="C:\Users\Людмила\Desktop\Доклад Главы 2024\Картинки Фото\Строительство\1 Строительство автоматической газораспределительной станции в Байкаловском муниципальном районе Свердловской облас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5" y="1219200"/>
            <a:ext cx="4942114" cy="17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1514" y="539814"/>
            <a:ext cx="51271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3168" y="1355114"/>
            <a:ext cx="499308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1" kern="0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Стоительство системы водоснабжения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221" y="5370379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 Байкалово</a:t>
            </a:r>
            <a:endParaRPr lang="ru-RU" dirty="0"/>
          </a:p>
        </p:txBody>
      </p:sp>
      <p:pic>
        <p:nvPicPr>
          <p:cNvPr id="10" name="Рисунок 14" descr="C:\Users\Людмила\Desktop\Доклад Главы за 2024 год\Архитектура\Водовод фото\3372a068-1380-4410-af08-7cbce26ac899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3287485"/>
            <a:ext cx="2912835" cy="3221605"/>
          </a:xfrm>
          <a:prstGeom prst="rect">
            <a:avLst/>
          </a:prstGeom>
          <a:noFill/>
          <a:ln w="38100">
            <a:solidFill>
              <a:srgbClr val="1025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7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4" y="498249"/>
            <a:ext cx="2657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Server\сеть\Вздорнова М.В\от Кокшаровой\экология для Вздорновой М. В\организация приема ртутьсодержащих отходов\передвижной пун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3" y="2318657"/>
            <a:ext cx="4003866" cy="41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сеть\Вздорнова М.В\от Кокшаровой\экология для Вздорновой М. В\ликвидация несанкционированных свалок\выполнение работ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0" y="3581400"/>
            <a:ext cx="3483428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4656" y="3911571"/>
            <a:ext cx="3635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территории </a:t>
            </a:r>
            <a:r>
              <a:rPr lang="ru-RU" sz="1600" dirty="0" err="1"/>
              <a:t>Байкаловского</a:t>
            </a:r>
            <a:r>
              <a:rPr lang="ru-RU" sz="1600" dirty="0"/>
              <a:t> района организован раздельный сбор отходов. На 37 контейнерных площадках установлены железные сетки желтого цвета для пластика (34 шт.) и железные контейнеры зеленого цвета для бумаги (3 шт.)</a:t>
            </a:r>
          </a:p>
          <a:p>
            <a:r>
              <a:rPr lang="ru-RU" sz="1600" dirty="0"/>
              <a:t>В 2023 году приобретено контейнерное оборудование для раздельного сбора на сумму 209,4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0" y="245238"/>
            <a:ext cx="3276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2019 по 2024 год создано 152 </a:t>
            </a:r>
            <a:r>
              <a:rPr lang="ru-RU" sz="1600" dirty="0" smtClean="0"/>
              <a:t>контейнерные  </a:t>
            </a:r>
            <a:r>
              <a:rPr lang="ru-RU" sz="1600" dirty="0"/>
              <a:t>площадки для ТКО в 27 населенных пунктах</a:t>
            </a:r>
            <a:r>
              <a:rPr lang="ru-RU" sz="1600" dirty="0" smtClean="0"/>
              <a:t>, </a:t>
            </a:r>
            <a:r>
              <a:rPr lang="ru-RU" sz="1600" dirty="0"/>
              <a:t>из них 6 специальных площадок для накопления КГО.</a:t>
            </a:r>
          </a:p>
          <a:p>
            <a:r>
              <a:rPr lang="ru-RU" sz="1600" dirty="0"/>
              <a:t>Затрачено средств:</a:t>
            </a:r>
          </a:p>
          <a:p>
            <a:r>
              <a:rPr lang="ru-RU" sz="1600" dirty="0"/>
              <a:t>2019 – 3 875,41 млн. рублей</a:t>
            </a:r>
          </a:p>
          <a:p>
            <a:r>
              <a:rPr lang="ru-RU" sz="1600" dirty="0"/>
              <a:t>2020 – 5 529,94 млн. рублей</a:t>
            </a:r>
          </a:p>
          <a:p>
            <a:r>
              <a:rPr lang="ru-RU" sz="1600" dirty="0"/>
              <a:t>2021 – 5 621,12 млн. рублей</a:t>
            </a:r>
          </a:p>
          <a:p>
            <a:r>
              <a:rPr lang="ru-RU" sz="1600" dirty="0"/>
              <a:t>2022 – 1 353,4 млн. рублей</a:t>
            </a:r>
          </a:p>
          <a:p>
            <a:r>
              <a:rPr lang="ru-RU" sz="1600" dirty="0"/>
              <a:t>2023 – 2 745,23 млн. рублей</a:t>
            </a:r>
          </a:p>
          <a:p>
            <a:r>
              <a:rPr lang="ru-RU" sz="1600" dirty="0"/>
              <a:t>2024 – 4 751,27 млн. рублей</a:t>
            </a:r>
          </a:p>
        </p:txBody>
      </p:sp>
      <p:pic>
        <p:nvPicPr>
          <p:cNvPr id="2053" name="Picture 5" descr="\\Server\сеть\Вздорнова М.В\от Кокшаровой\экология для Вздорновой М. В\создание КП\IMG_20211209_153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239485"/>
            <a:ext cx="3614056" cy="33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163" y="1310277"/>
            <a:ext cx="400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2023 года организован передвижной пункт приема ртутьсодержащих отходов от населения бесплатно.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6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дзаголовок 2"/>
          <p:cNvSpPr txBox="1">
            <a:spLocks/>
          </p:cNvSpPr>
          <p:nvPr/>
        </p:nvSpPr>
        <p:spPr>
          <a:xfrm>
            <a:off x="0" y="886634"/>
            <a:ext cx="12188880" cy="474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74295" tIns="37148" rIns="74295" bIns="3714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 НАЦИОНАЛЬНЫХ ЦЕЛЕЙ РАЗВИТИЯ РОССИЙСКОЙ ФЕДЕРАЦИИ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(Указ Президента РФ от 21.07.2020 № 474)</a:t>
            </a:r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>
          <a:xfrm>
            <a:off x="251111" y="2265458"/>
            <a:ext cx="11202456" cy="271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74295" tIns="37148" rIns="74295" bIns="37148" rtlCol="0" anchor="ctr">
            <a:noAutofit/>
          </a:bodyPr>
          <a:lstStyle>
            <a:defPPr>
              <a:defRPr lang="ru-RU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/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 НАЦИОНАЛЬНЫХ ПРОЕКТОВ РЕАЛИЗОВАНЫ НА ТЕРРИТОРИИ СВЕРДЛОВСКОЙ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109" y="3734669"/>
            <a:ext cx="11624044" cy="3079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1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В 2024 году в Свердловской области завершена реализация </a:t>
            </a:r>
            <a:r>
              <a:rPr kumimoji="0" lang="ru-RU" sz="1401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Arial" panose="020B0604020202020204" pitchFamily="34" charset="0"/>
              </a:rPr>
              <a:t>46 РЕГИОНАЛЬНЫХ ПРОЕКТОВ</a:t>
            </a:r>
            <a:endParaRPr kumimoji="0" lang="ru-RU" sz="1401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251109" y="3036509"/>
            <a:ext cx="2005863" cy="234294"/>
          </a:xfrm>
          <a:prstGeom prst="rect">
            <a:avLst/>
          </a:prstGeom>
          <a:solidFill>
            <a:srgbClr val="D7DE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ДЕМОГРАФИЯ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2485742" y="2627760"/>
            <a:ext cx="1116000" cy="234294"/>
          </a:xfrm>
          <a:prstGeom prst="rect">
            <a:avLst/>
          </a:prstGeom>
          <a:solidFill>
            <a:srgbClr val="ABBAFB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ОБРАЗОВАНИЕ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3689537" y="2627760"/>
            <a:ext cx="1353802" cy="234294"/>
          </a:xfrm>
          <a:prstGeom prst="rect">
            <a:avLst/>
          </a:prstGeom>
          <a:solidFill>
            <a:srgbClr val="ABBAFB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КУЛЬТУРА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251109" y="2627760"/>
            <a:ext cx="2005863" cy="234294"/>
          </a:xfrm>
          <a:prstGeom prst="rect">
            <a:avLst/>
          </a:prstGeom>
          <a:solidFill>
            <a:srgbClr val="D7DE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ЗДРАВООХРАНЕНИЕ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8294042" y="3004335"/>
            <a:ext cx="432000" cy="282769"/>
          </a:xfrm>
          <a:prstGeom prst="rect">
            <a:avLst/>
          </a:prstGeom>
          <a:solidFill>
            <a:srgbClr val="DFE5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БКД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8294823" y="2624725"/>
            <a:ext cx="1886267" cy="234294"/>
          </a:xfrm>
          <a:prstGeom prst="rect">
            <a:avLst/>
          </a:prstGeom>
          <a:solidFill>
            <a:srgbClr val="DFE5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ЖИЛЬЕ И ГОРОДСКАЯ СРЕДА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9315861" y="3019294"/>
            <a:ext cx="860411" cy="282769"/>
          </a:xfrm>
          <a:prstGeom prst="rect">
            <a:avLst/>
          </a:prstGeom>
          <a:solidFill>
            <a:srgbClr val="DFE5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ЭКОЛОГИЯ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5281861" y="3097565"/>
            <a:ext cx="1668554" cy="331500"/>
          </a:xfrm>
          <a:prstGeom prst="rect">
            <a:avLst/>
          </a:prstGeom>
          <a:solidFill>
            <a:srgbClr val="C0CBFC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 anchorCtr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ПРОИЗВОДИТЕЛЬНОСТЬ ТРУДА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5281861" y="2642848"/>
            <a:ext cx="2637475" cy="331500"/>
          </a:xfrm>
          <a:prstGeom prst="rect">
            <a:avLst/>
          </a:prstGeom>
          <a:solidFill>
            <a:srgbClr val="C0CBFC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 anchorCtr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МЕЖДУНАРОДНАЯ КООПЕРАЦИЯ </a:t>
            </a:r>
          </a:p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И ЭКСПОРТ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6995190" y="3094079"/>
            <a:ext cx="924145" cy="282769"/>
          </a:xfrm>
          <a:prstGeom prst="rect">
            <a:avLst/>
          </a:prstGeom>
          <a:solidFill>
            <a:srgbClr val="C0CBFC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МСП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10582727" y="2627071"/>
            <a:ext cx="1296000" cy="587980"/>
          </a:xfrm>
          <a:prstGeom prst="rect">
            <a:avLst/>
          </a:prstGeom>
          <a:solidFill>
            <a:srgbClr val="BBC7FB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 ЦИФРОВАЯ ЭКОНОМИКА</a:t>
            </a:r>
          </a:p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РОССИЙСКОЙ ФЕДЕРАЦИИ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2482130" y="2910963"/>
            <a:ext cx="2561209" cy="331500"/>
          </a:xfrm>
          <a:prstGeom prst="rect">
            <a:avLst/>
          </a:prstGeom>
          <a:solidFill>
            <a:srgbClr val="ABBAFB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ТУРИЗМ И ИНДУСТРИЯ ГОСТЕПРИИМСТВА</a:t>
            </a:r>
            <a:endParaRPr kumimoji="0" lang="ru-RU" alt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88676" y="1446211"/>
            <a:ext cx="2554664" cy="701358"/>
          </a:xfrm>
          <a:prstGeom prst="rect">
            <a:avLst/>
          </a:prstGeom>
          <a:solidFill>
            <a:srgbClr val="ABBAFB"/>
          </a:solidFill>
          <a:ln>
            <a:solidFill>
              <a:srgbClr val="1C47F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Возможности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для самореализации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и развития талантов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294042" y="1449866"/>
            <a:ext cx="1882230" cy="702000"/>
          </a:xfrm>
          <a:prstGeom prst="rect">
            <a:avLst/>
          </a:prstGeom>
          <a:solidFill>
            <a:srgbClr val="DFE5FD"/>
          </a:solidFill>
          <a:ln>
            <a:solidFill>
              <a:srgbClr val="1C47F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Комфортная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и безопасная среда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для жизни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281862" y="1439343"/>
            <a:ext cx="2637475" cy="702000"/>
          </a:xfrm>
          <a:prstGeom prst="rect">
            <a:avLst/>
          </a:prstGeom>
          <a:solidFill>
            <a:srgbClr val="C0CBFC"/>
          </a:solidFill>
          <a:ln>
            <a:solidFill>
              <a:srgbClr val="1C47F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Достойный, эффективный труд и успешное предпринимательство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579153" y="1454611"/>
            <a:ext cx="1296000" cy="700889"/>
          </a:xfrm>
          <a:prstGeom prst="rect">
            <a:avLst/>
          </a:prstGeom>
          <a:solidFill>
            <a:srgbClr val="BBC7FB"/>
          </a:solidFill>
          <a:ln>
            <a:solidFill>
              <a:srgbClr val="1C47F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Цифровая трансформация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51110" y="1449445"/>
            <a:ext cx="2005864" cy="691639"/>
          </a:xfrm>
          <a:prstGeom prst="rect">
            <a:avLst/>
          </a:prstGeom>
          <a:solidFill>
            <a:srgbClr val="D7DEFD"/>
          </a:solidFill>
          <a:ln>
            <a:solidFill>
              <a:srgbClr val="1C47F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Сохранение населения, здоровье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и благополучие людей</a:t>
            </a:r>
          </a:p>
        </p:txBody>
      </p:sp>
      <p:sp>
        <p:nvSpPr>
          <p:cNvPr id="103" name="CustomShape 17"/>
          <p:cNvSpPr/>
          <p:nvPr/>
        </p:nvSpPr>
        <p:spPr>
          <a:xfrm>
            <a:off x="708349" y="4161362"/>
            <a:ext cx="4428158" cy="284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158" tIns="49433" rIns="99158" bIns="49433" anchor="t">
            <a:spAutoFit/>
          </a:bodyPr>
          <a:lstStyle/>
          <a:p>
            <a:pPr marL="0" marR="0" lvl="0" indent="0" algn="ctr" defTabSz="743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/>
                <a:cs typeface="Times New Roman" panose="02020603050405020304" pitchFamily="18" charset="0"/>
              </a:rPr>
              <a:t>Финансирование национальных проектов, млрд. рублей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DejaVu Sans"/>
              <a:cs typeface="Times New Roman" panose="02020603050405020304" pitchFamily="18" charset="0"/>
            </a:endParaRPr>
          </a:p>
        </p:txBody>
      </p:sp>
      <p:grpSp>
        <p:nvGrpSpPr>
          <p:cNvPr id="105" name="Group 18"/>
          <p:cNvGrpSpPr/>
          <p:nvPr/>
        </p:nvGrpSpPr>
        <p:grpSpPr>
          <a:xfrm>
            <a:off x="711698" y="4680523"/>
            <a:ext cx="4602905" cy="1729680"/>
            <a:chOff x="1048680" y="4478955"/>
            <a:chExt cx="5637960" cy="2093925"/>
          </a:xfrm>
        </p:grpSpPr>
        <p:graphicFrame>
          <p:nvGraphicFramePr>
            <p:cNvPr id="107" name="Диаграмма 97"/>
            <p:cNvGraphicFramePr/>
            <p:nvPr>
              <p:extLst/>
            </p:nvPr>
          </p:nvGraphicFramePr>
          <p:xfrm>
            <a:off x="1048680" y="4549320"/>
            <a:ext cx="5637960" cy="2023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5" name="CustomShape 19"/>
            <p:cNvSpPr/>
            <p:nvPr/>
          </p:nvSpPr>
          <p:spPr>
            <a:xfrm>
              <a:off x="4956696" y="4624051"/>
              <a:ext cx="576723" cy="2758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3125" tIns="36562" rIns="73125" bIns="36562" anchor="t">
              <a:spAutoFit/>
            </a:bodyPr>
            <a:lstStyle/>
            <a:p>
              <a:pPr marL="0" marR="0" lvl="0" indent="0" algn="ctr" defTabSz="7430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1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Helvetica"/>
                  <a:ea typeface="Verdana"/>
                  <a:cs typeface="Times New Roman" panose="02020603050405020304" pitchFamily="18" charset="0"/>
                </a:rPr>
                <a:t>41,77</a:t>
              </a:r>
              <a:endParaRPr kumimoji="0" lang="ru-RU" sz="1001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DejaVu Sans"/>
                <a:cs typeface="Times New Roman" panose="02020603050405020304" pitchFamily="18" charset="0"/>
              </a:endParaRPr>
            </a:p>
          </p:txBody>
        </p:sp>
        <p:sp>
          <p:nvSpPr>
            <p:cNvPr id="121" name="CustomShape 20"/>
            <p:cNvSpPr/>
            <p:nvPr/>
          </p:nvSpPr>
          <p:spPr>
            <a:xfrm>
              <a:off x="4157175" y="4478955"/>
              <a:ext cx="488522" cy="2758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3125" tIns="36562" rIns="73125" bIns="36562" anchor="t">
              <a:spAutoFit/>
            </a:bodyPr>
            <a:lstStyle/>
            <a:p>
              <a:pPr marL="0" marR="0" lvl="0" indent="0" algn="ctr" defTabSz="7430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1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Helvetica"/>
                  <a:ea typeface="Verdana"/>
                  <a:cs typeface="Times New Roman" panose="02020603050405020304" pitchFamily="18" charset="0"/>
                </a:rPr>
                <a:t>46,7</a:t>
              </a:r>
              <a:endParaRPr kumimoji="0" lang="ru-RU" sz="1001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DejaVu Sans"/>
                <a:cs typeface="Times New Roman" panose="02020603050405020304" pitchFamily="18" charset="0"/>
              </a:endParaRPr>
            </a:p>
          </p:txBody>
        </p:sp>
        <p:sp>
          <p:nvSpPr>
            <p:cNvPr id="122" name="CustomShape 21"/>
            <p:cNvSpPr/>
            <p:nvPr/>
          </p:nvSpPr>
          <p:spPr>
            <a:xfrm>
              <a:off x="3288232" y="4624051"/>
              <a:ext cx="576723" cy="2758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3125" tIns="36562" rIns="73125" bIns="36562" anchor="t">
              <a:spAutoFit/>
            </a:bodyPr>
            <a:lstStyle/>
            <a:p>
              <a:pPr marL="0" marR="0" lvl="0" indent="0" algn="l" defTabSz="7430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1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Helvetica"/>
                  <a:ea typeface="Verdana"/>
                  <a:cs typeface="Times New Roman" panose="02020603050405020304" pitchFamily="18" charset="0"/>
                </a:rPr>
                <a:t>41,77</a:t>
              </a:r>
              <a:endParaRPr kumimoji="0" lang="ru-RU" sz="1001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DejaVu Sans"/>
                <a:cs typeface="Times New Roman" panose="02020603050405020304" pitchFamily="18" charset="0"/>
              </a:endParaRPr>
            </a:p>
          </p:txBody>
        </p:sp>
        <p:sp>
          <p:nvSpPr>
            <p:cNvPr id="123" name="CustomShape 22"/>
            <p:cNvSpPr/>
            <p:nvPr/>
          </p:nvSpPr>
          <p:spPr>
            <a:xfrm>
              <a:off x="2431567" y="4672689"/>
              <a:ext cx="576723" cy="2758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3125" tIns="36562" rIns="73125" bIns="36562" anchor="t">
              <a:spAutoFit/>
            </a:bodyPr>
            <a:lstStyle/>
            <a:p>
              <a:pPr marL="0" marR="0" lvl="0" indent="0" algn="ctr" defTabSz="7430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1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Helvetica"/>
                  <a:ea typeface="Verdana"/>
                  <a:cs typeface="Times New Roman" panose="02020603050405020304" pitchFamily="18" charset="0"/>
                </a:rPr>
                <a:t>38,11</a:t>
              </a:r>
              <a:endParaRPr kumimoji="0" lang="ru-RU" sz="1001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DejaVu Sans"/>
                <a:cs typeface="Times New Roman" panose="02020603050405020304" pitchFamily="18" charset="0"/>
              </a:endParaRPr>
            </a:p>
          </p:txBody>
        </p:sp>
        <p:sp>
          <p:nvSpPr>
            <p:cNvPr id="124" name="CustomShape 23"/>
            <p:cNvSpPr/>
            <p:nvPr/>
          </p:nvSpPr>
          <p:spPr>
            <a:xfrm>
              <a:off x="1584654" y="4825886"/>
              <a:ext cx="576723" cy="27583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3125" tIns="36562" rIns="73125" bIns="36562" anchor="t">
              <a:spAutoFit/>
            </a:bodyPr>
            <a:lstStyle/>
            <a:p>
              <a:pPr marL="0" marR="0" lvl="0" indent="0" algn="ctr" defTabSz="7430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1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Helvetica"/>
                  <a:ea typeface="Verdana"/>
                  <a:cs typeface="Times New Roman" panose="02020603050405020304" pitchFamily="18" charset="0"/>
                </a:rPr>
                <a:t>31,86</a:t>
              </a:r>
              <a:endParaRPr kumimoji="0" lang="ru-RU" sz="1001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DejaVu Sans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CustomShape 31"/>
          <p:cNvSpPr/>
          <p:nvPr/>
        </p:nvSpPr>
        <p:spPr>
          <a:xfrm>
            <a:off x="251109" y="6441816"/>
            <a:ext cx="11624044" cy="3816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3125" tIns="36562" rIns="73125" bIns="36562" anchor="t">
            <a:spAutoFit/>
          </a:bodyPr>
          <a:lstStyle/>
          <a:p>
            <a:pPr marL="0" marR="0" lvl="0" indent="0" algn="just" defTabSz="743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/>
                <a:cs typeface="Times New Roman" panose="02020603050405020304" pitchFamily="18" charset="0"/>
              </a:rPr>
              <a:t>* – проект «Кампус УрФУ – центр цифровой трансформации» (в рамках национального проекта «Наука и университеты») реализовывался</a:t>
            </a:r>
            <a:b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/>
                <a:cs typeface="Times New Roman" panose="02020603050405020304" pitchFamily="18" charset="0"/>
              </a:rPr>
            </a:br>
            <a:r>
              <a:rPr kumimoji="0" lang="ru-RU" sz="1000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/>
                <a:cs typeface="Times New Roman" panose="02020603050405020304" pitchFamily="18" charset="0"/>
              </a:rPr>
              <a:t>без соглашения с Министерством науки и высшего образования Российской Федерации</a:t>
            </a: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70370" y="4129553"/>
            <a:ext cx="3252206" cy="28469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marL="0" marR="0" lvl="0" indent="0" algn="ctr" defTabSz="743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22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Times New Roman" panose="02020603050405020304" pitchFamily="18" charset="0"/>
              </a:rPr>
              <a:t>Уровень кассового исполнения, 2024 год</a:t>
            </a:r>
          </a:p>
        </p:txBody>
      </p:sp>
      <p:sp>
        <p:nvSpPr>
          <p:cNvPr id="47" name="CustomShape 32"/>
          <p:cNvSpPr/>
          <p:nvPr/>
        </p:nvSpPr>
        <p:spPr>
          <a:xfrm>
            <a:off x="6080049" y="5361599"/>
            <a:ext cx="1134608" cy="318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238" rIns="0" bIns="0">
            <a:spAutoFit/>
          </a:bodyPr>
          <a:lstStyle/>
          <a:p>
            <a:pPr marL="10238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92,1%</a:t>
            </a:r>
          </a:p>
        </p:txBody>
      </p:sp>
      <p:sp>
        <p:nvSpPr>
          <p:cNvPr id="48" name="CustomShape 4"/>
          <p:cNvSpPr/>
          <p:nvPr/>
        </p:nvSpPr>
        <p:spPr>
          <a:xfrm>
            <a:off x="6761318" y="5433138"/>
            <a:ext cx="2413563" cy="258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3125" tIns="36562" rIns="73125" bIns="365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Среднее значение по РФ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6566405" y="5784631"/>
            <a:ext cx="2607042" cy="258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3125" tIns="36562" rIns="73125" bIns="365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Среднее значение по УрФО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stomShape 33"/>
          <p:cNvSpPr/>
          <p:nvPr/>
        </p:nvSpPr>
        <p:spPr>
          <a:xfrm>
            <a:off x="6080049" y="5715295"/>
            <a:ext cx="1134608" cy="3181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238" rIns="0" bIns="0">
            <a:spAutoFit/>
          </a:bodyPr>
          <a:lstStyle/>
          <a:p>
            <a:pPr marL="10238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94%</a:t>
            </a:r>
          </a:p>
        </p:txBody>
      </p:sp>
      <p:sp>
        <p:nvSpPr>
          <p:cNvPr id="51" name="CustomShape 32"/>
          <p:cNvSpPr/>
          <p:nvPr/>
        </p:nvSpPr>
        <p:spPr>
          <a:xfrm>
            <a:off x="6918763" y="4471439"/>
            <a:ext cx="1582962" cy="5027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0238" rIns="0" bIns="0">
            <a:spAutoFit/>
          </a:bodyPr>
          <a:lstStyle/>
          <a:p>
            <a:pPr marL="10238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95,2%</a:t>
            </a:r>
          </a:p>
        </p:txBody>
      </p:sp>
      <p:sp>
        <p:nvSpPr>
          <p:cNvPr id="53" name="CustomShape 32"/>
          <p:cNvSpPr/>
          <p:nvPr/>
        </p:nvSpPr>
        <p:spPr>
          <a:xfrm>
            <a:off x="6096815" y="4949279"/>
            <a:ext cx="1299658" cy="287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0238" rIns="0" bIns="0">
            <a:spAutoFit/>
          </a:bodyPr>
          <a:lstStyle/>
          <a:p>
            <a:pPr marL="10238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1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ФБ – 91%</a:t>
            </a:r>
          </a:p>
        </p:txBody>
      </p:sp>
      <p:sp>
        <p:nvSpPr>
          <p:cNvPr id="54" name="CustomShape 32"/>
          <p:cNvSpPr/>
          <p:nvPr/>
        </p:nvSpPr>
        <p:spPr>
          <a:xfrm>
            <a:off x="7539880" y="4944302"/>
            <a:ext cx="1307015" cy="287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0238" rIns="0" bIns="0">
            <a:spAutoFit/>
          </a:bodyPr>
          <a:lstStyle/>
          <a:p>
            <a:pPr marL="10238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1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Liberation Serif" panose="02020603050405020304" pitchFamily="18" charset="0"/>
                <a:cs typeface="Times New Roman" panose="02020603050405020304" pitchFamily="18" charset="0"/>
              </a:rPr>
              <a:t>ОБ – 98,5%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13818" y="4471443"/>
            <a:ext cx="3002914" cy="815297"/>
          </a:xfrm>
          <a:prstGeom prst="roundRect">
            <a:avLst/>
          </a:prstGeom>
          <a:noFill/>
          <a:ln w="28575">
            <a:solidFill>
              <a:srgbClr val="1C4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DejaVu Sans"/>
              <a:cs typeface="DejaVu Sans"/>
            </a:endParaRPr>
          </a:p>
        </p:txBody>
      </p:sp>
      <p:sp>
        <p:nvSpPr>
          <p:cNvPr id="95" name="CustomShape 19"/>
          <p:cNvSpPr/>
          <p:nvPr/>
        </p:nvSpPr>
        <p:spPr>
          <a:xfrm>
            <a:off x="4680621" y="4861611"/>
            <a:ext cx="291692" cy="227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3125" tIns="36562" rIns="73125" bIns="36562" anchor="t">
            <a:spAutoFit/>
          </a:bodyPr>
          <a:lstStyle/>
          <a:p>
            <a:pPr marL="0" marR="0" lvl="0" indent="0" algn="ctr" defTabSz="743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1" b="1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/>
                <a:cs typeface="Times New Roman" panose="02020603050405020304" pitchFamily="18" charset="0"/>
              </a:rPr>
              <a:t>36</a:t>
            </a:r>
            <a:endParaRPr kumimoji="0" lang="ru-RU" sz="1001" b="0" i="0" u="none" strike="noStrike" kern="120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8835003" y="3007812"/>
            <a:ext cx="431222" cy="282769"/>
          </a:xfrm>
          <a:prstGeom prst="rect">
            <a:avLst/>
          </a:prstGeom>
          <a:solidFill>
            <a:srgbClr val="DFE5FD"/>
          </a:solidFill>
          <a:ln w="6350">
            <a:solidFill>
              <a:srgbClr val="1C47F3"/>
            </a:solidFill>
            <a:prstDash val="solid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БАС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4E9D294-1FEB-4DB7-9EFF-AE8B7F089BA6}"/>
              </a:ext>
            </a:extLst>
          </p:cNvPr>
          <p:cNvSpPr/>
          <p:nvPr/>
        </p:nvSpPr>
        <p:spPr>
          <a:xfrm>
            <a:off x="2479560" y="3304776"/>
            <a:ext cx="2563780" cy="331500"/>
          </a:xfrm>
          <a:prstGeom prst="rect">
            <a:avLst/>
          </a:prstGeom>
          <a:solidFill>
            <a:srgbClr val="BAC7FC"/>
          </a:solidFill>
          <a:ln w="6350">
            <a:solidFill>
              <a:srgbClr val="1C47F3"/>
            </a:solidFill>
            <a:prstDash val="lgDash"/>
          </a:ln>
        </p:spPr>
        <p:txBody>
          <a:bodyPr wrap="square" lIns="74292" tIns="37147" rIns="74292" bIns="37147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НАУКА И УНИВЕРСИТЕТЫ*</a:t>
            </a:r>
          </a:p>
          <a:p>
            <a:pPr marL="0" marR="0" lvl="0" indent="0" algn="ctr" defTabSz="914400" rtl="0" eaLnBrk="0" fontAlgn="auto" latinLnBrk="0" hangingPunct="0">
              <a:lnSpc>
                <a:spcPts val="10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Verdana" panose="020B0604030504040204" pitchFamily="34" charset="0"/>
              </a:rPr>
              <a:t>(Кампусы)</a:t>
            </a:r>
          </a:p>
        </p:txBody>
      </p:sp>
      <p:sp>
        <p:nvSpPr>
          <p:cNvPr id="77" name="CustomShape 3"/>
          <p:cNvSpPr/>
          <p:nvPr/>
        </p:nvSpPr>
        <p:spPr>
          <a:xfrm>
            <a:off x="0" y="-2160"/>
            <a:ext cx="12188880" cy="68796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800" b="1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Times New Roman"/>
                <a:cs typeface="DejaVu Sans"/>
              </a:rPr>
              <a:t>РЕАЛИЗАЦИЯ НАЦИОНАЛЬНЫХ ПРОЕКТОВ В СВЕРДЛОВСКОЙ ОБЛАСТИ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800" b="1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Times New Roman"/>
                <a:cs typeface="DejaVu Sans"/>
              </a:rPr>
              <a:t>В ПЕРИОД С 2019 ПО 2024 ГОДЫ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8" name="CustomShape 30"/>
          <p:cNvSpPr/>
          <p:nvPr/>
        </p:nvSpPr>
        <p:spPr>
          <a:xfrm>
            <a:off x="9307870" y="4140418"/>
            <a:ext cx="1943247" cy="469359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marL="0" marR="0" lvl="0" indent="0" algn="ctr" defTabSz="743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22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/>
                <a:ea typeface="Verdana" panose="020B0604030504040204" pitchFamily="34" charset="0"/>
                <a:cs typeface="Times New Roman" panose="02020603050405020304" pitchFamily="18" charset="0"/>
              </a:rPr>
              <a:t>Уровень достижения РП, 2024 год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9656160" y="4760844"/>
            <a:ext cx="1559788" cy="1250185"/>
            <a:chOff x="9892354" y="5129343"/>
            <a:chExt cx="1559788" cy="1250185"/>
          </a:xfrm>
        </p:grpSpPr>
        <p:sp>
          <p:nvSpPr>
            <p:cNvPr id="81" name="Овал 80"/>
            <p:cNvSpPr/>
            <p:nvPr/>
          </p:nvSpPr>
          <p:spPr>
            <a:xfrm>
              <a:off x="9892354" y="5129343"/>
              <a:ext cx="1250185" cy="1250185"/>
            </a:xfrm>
            <a:prstGeom prst="ellipse">
              <a:avLst/>
            </a:prstGeom>
            <a:noFill/>
            <a:ln w="76200">
              <a:solidFill>
                <a:srgbClr val="1C47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82" name="CustomShape 35"/>
            <p:cNvSpPr/>
            <p:nvPr/>
          </p:nvSpPr>
          <p:spPr>
            <a:xfrm>
              <a:off x="10058942" y="5499766"/>
              <a:ext cx="1393200" cy="4436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12600" rIns="0" bIns="0" anchor="t">
              <a:spAutoFit/>
            </a:bodyPr>
            <a:lstStyle/>
            <a:p>
              <a:pPr marL="126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-1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/>
                  <a:ea typeface="Times New Roman"/>
                  <a:cs typeface="DejaVu Sans"/>
                </a:rPr>
                <a:t>99,7%</a:t>
              </a:r>
              <a:endPara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830639" y="6573267"/>
            <a:ext cx="35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Финансирование национальных проектов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2019-2024 годах, млн. 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18628195"/>
              </p:ext>
            </p:extLst>
          </p:nvPr>
        </p:nvGraphicFramePr>
        <p:xfrm>
          <a:off x="2248459" y="1766232"/>
          <a:ext cx="7973226" cy="417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85314" y="123438"/>
            <a:ext cx="434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prstClr val="black"/>
                </a:solidFill>
              </a:rPr>
              <a:t>Байкаловский</a:t>
            </a:r>
            <a:r>
              <a:rPr lang="ru-RU" b="1" i="1" dirty="0">
                <a:solidFill>
                  <a:prstClr val="black"/>
                </a:solidFill>
              </a:rPr>
              <a:t>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3691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solidFill>
            <a:srgbClr val="A0D4A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национальных проектов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2019-2024 годах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48811"/>
              </p:ext>
            </p:extLst>
          </p:nvPr>
        </p:nvGraphicFramePr>
        <p:xfrm>
          <a:off x="236479" y="1965961"/>
          <a:ext cx="11719042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val="760207051"/>
                    </a:ext>
                  </a:extLst>
                </a:gridCol>
                <a:gridCol w="4130040">
                  <a:extLst>
                    <a:ext uri="{9D8B030D-6E8A-4147-A177-3AD203B41FA5}">
                      <a16:colId xmlns:a16="http://schemas.microsoft.com/office/drawing/2014/main" val="143472346"/>
                    </a:ext>
                  </a:extLst>
                </a:gridCol>
                <a:gridCol w="2430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8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Национальный проект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 параметра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Объемы</a:t>
                      </a:r>
                      <a:r>
                        <a:rPr lang="ru-RU" sz="1600" baseline="0" dirty="0" smtClean="0"/>
                        <a:t> финансирования параметра,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млн. рублей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Демография</a:t>
                      </a:r>
                      <a:endParaRPr lang="ru-RU" sz="1600" dirty="0" smtClean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Внедрение Всероссийского</a:t>
                      </a:r>
                    </a:p>
                    <a:p>
                      <a:pPr algn="l"/>
                      <a:r>
                        <a:rPr lang="ru-RU" sz="1600" dirty="0" err="1" smtClean="0">
                          <a:latin typeface="+mn-lt"/>
                        </a:rPr>
                        <a:t>физкультурно</a:t>
                      </a:r>
                      <a:r>
                        <a:rPr lang="ru-RU" sz="1600" dirty="0" smtClean="0">
                          <a:latin typeface="+mn-lt"/>
                        </a:rPr>
                        <a:t> -спортивного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комплекса</a:t>
                      </a:r>
                      <a:endParaRPr lang="ru-RU" sz="16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Реализация мероприятий по поэтапному внедрению Всероссийского </a:t>
                      </a:r>
                      <a:r>
                        <a:rPr lang="ru-RU" sz="1600" dirty="0" err="1" smtClean="0">
                          <a:latin typeface="+mn-lt"/>
                        </a:rPr>
                        <a:t>физкультурно</a:t>
                      </a:r>
                      <a:r>
                        <a:rPr lang="ru-RU" sz="1600" dirty="0" smtClean="0">
                          <a:latin typeface="+mn-lt"/>
                        </a:rPr>
                        <a:t> -спортивного комплекса «Готов к труду и обороне» (ГТО) в МБОУ ДО «ДЮСШ» г.</a:t>
                      </a:r>
                      <a:endParaRPr lang="ru-RU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2,1 млн. руб.</a:t>
                      </a:r>
                      <a:endParaRPr lang="ru-RU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Образование</a:t>
                      </a:r>
                      <a:endParaRPr lang="ru-RU" sz="1600" dirty="0" smtClean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latin typeface="+mn-lt"/>
                        </a:rPr>
                        <a:t>Строительство школы</a:t>
                      </a:r>
                      <a:r>
                        <a:rPr lang="ru-RU" sz="1600" kern="1200" baseline="0" dirty="0" smtClean="0">
                          <a:latin typeface="+mn-lt"/>
                        </a:rPr>
                        <a:t> на 550 мест</a:t>
                      </a:r>
                      <a:endParaRPr lang="ru-RU" sz="1600" b="1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latin typeface="+mn-lt"/>
                        </a:rPr>
                        <a:t>Создание  условий для реализации основных и дополнительных общеобразовательных программ 	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603,3 млн. руб.</a:t>
                      </a:r>
                      <a:endParaRPr lang="ru-RU" sz="16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09">
                <a:tc>
                  <a:txBody>
                    <a:bodyPr/>
                    <a:lstStyle/>
                    <a:p>
                      <a:r>
                        <a:rPr lang="ru-RU" sz="1600" u="none" strike="noStrike" baseline="0" dirty="0" smtClean="0">
                          <a:latin typeface="+mn-lt"/>
                        </a:rPr>
                        <a:t>Экология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baseline="0" dirty="0" smtClean="0">
                          <a:latin typeface="+mn-lt"/>
                        </a:rPr>
                        <a:t>Создание контейнерных площадок накопления твердых коммунальных отходов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>
                          <a:latin typeface="+mn-lt"/>
                        </a:rPr>
                        <a:t>Создано 152 контейнерных площадки для твердых коммунальных отходов 	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23,9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707903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1593"/>
            <a:ext cx="12192000" cy="954107"/>
          </a:xfrm>
          <a:prstGeom prst="rect">
            <a:avLst/>
          </a:prstGeom>
          <a:solidFill>
            <a:srgbClr val="A0D4A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национальных проектов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2019-2024 годах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06194"/>
              </p:ext>
            </p:extLst>
          </p:nvPr>
        </p:nvGraphicFramePr>
        <p:xfrm>
          <a:off x="236479" y="1965961"/>
          <a:ext cx="11719042" cy="2880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382">
                  <a:extLst>
                    <a:ext uri="{9D8B030D-6E8A-4147-A177-3AD203B41FA5}">
                      <a16:colId xmlns:a16="http://schemas.microsoft.com/office/drawing/2014/main" val="76020705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143472346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7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Национальный проект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 параметра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Объемы</a:t>
                      </a:r>
                      <a:r>
                        <a:rPr lang="ru-RU" sz="1600" baseline="0" dirty="0" smtClean="0"/>
                        <a:t> финансирования параметра,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 млн. рублей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226">
                <a:tc>
                  <a:txBody>
                    <a:bodyPr/>
                    <a:lstStyle/>
                    <a:p>
                      <a:r>
                        <a:rPr lang="ru-RU" sz="1600" u="none" strike="noStrike" kern="1200" baseline="0" dirty="0" smtClean="0"/>
                        <a:t>Жилье и городская среда	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Обеспечение жильем граждан</a:t>
                      </a:r>
                      <a:endParaRPr lang="ru-RU" sz="16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социальных выплат на строительство, приобретение жилья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75,2 млн. руб.</a:t>
                      </a:r>
                      <a:endParaRPr lang="ru-RU" sz="1600" b="0" i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9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Жилье и городская среда</a:t>
                      </a:r>
                      <a:endParaRPr lang="ru-RU" sz="1600" dirty="0" smtClean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Строительство системы водоснабжения</a:t>
                      </a:r>
                      <a:endParaRPr lang="ru-RU" sz="16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Обеспечение жителей с. Байкалово качественной питьевой водой</a:t>
                      </a:r>
                      <a:endParaRPr lang="ru-RU" sz="1600" b="0" i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235,5  млн. руб.</a:t>
                      </a:r>
                      <a:endParaRPr lang="ru-RU" sz="1600" b="0" i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3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7" y="424544"/>
            <a:ext cx="4412846" cy="12192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66472" y="2155046"/>
            <a:ext cx="4615727" cy="3282213"/>
          </a:xfrm>
          <a:prstGeom prst="roundRect">
            <a:avLst>
              <a:gd name="adj" fmla="val 40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61929" y="3081338"/>
            <a:ext cx="168905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8770" y="817110"/>
            <a:ext cx="6372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 территории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Байкаловского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района построены комбинированные детские спортивно-игровые площадки:</a:t>
            </a:r>
          </a:p>
          <a:p>
            <a:pPr lvl="0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2019году в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д.Нижняя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Иленка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2021 году в д. Сафонова;</a:t>
            </a:r>
          </a:p>
          <a:p>
            <a:pPr lvl="0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2022 году в с.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Чурманское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2024 году в д.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Палецкова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147" y="5573052"/>
            <a:ext cx="48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Палецкова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ocuments\инвест.климат в МО\2025 год\Фото\Д. Палецкова Байкаловского МР - детская площадка Радуга парк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2" y="2155046"/>
            <a:ext cx="4615727" cy="32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инвест.климат в МО\2025 год\Фото\csMKFaHy1x9kh0Pr81zZ3XfxSYaYNdlpqqM704w9esnCkCLhRTfkuxBGyAYfzSrdZMP6wvTMtiZNXbxgw_po6w2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721428"/>
            <a:ext cx="6063343" cy="30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2599" y="5942384"/>
            <a:ext cx="264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Чурманское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246913" y="418004"/>
            <a:ext cx="6564083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endParaRPr lang="ru-RU" sz="1600" dirty="0"/>
          </a:p>
          <a:p>
            <a:pPr algn="ctr"/>
            <a:r>
              <a:rPr lang="ru-RU" sz="2000" b="1" dirty="0">
                <a:solidFill>
                  <a:srgbClr val="7C2CB8"/>
                </a:solidFill>
              </a:rPr>
              <a:t>Финансирование регионального компонента национального проекта «Демография</a:t>
            </a:r>
            <a:r>
              <a:rPr lang="ru-RU" sz="2000" b="1" dirty="0" smtClean="0">
                <a:solidFill>
                  <a:srgbClr val="7C2CB8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7C2CB8"/>
                </a:solidFill>
              </a:rPr>
              <a:t> </a:t>
            </a:r>
            <a:r>
              <a:rPr lang="ru-RU" sz="2000" b="1" dirty="0">
                <a:solidFill>
                  <a:srgbClr val="7C2CB8"/>
                </a:solidFill>
              </a:rPr>
              <a:t>«Спорт – норма жизни» </a:t>
            </a:r>
            <a:r>
              <a:rPr lang="ru-RU" sz="2000" b="1" dirty="0" smtClean="0">
                <a:solidFill>
                  <a:srgbClr val="7C2CB8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7C2CB8"/>
                </a:solidFill>
              </a:rPr>
              <a:t>Средства направлены</a:t>
            </a:r>
            <a:r>
              <a:rPr lang="ru-RU" sz="2000" b="1" dirty="0">
                <a:solidFill>
                  <a:srgbClr val="7C2CB8"/>
                </a:solidFill>
              </a:rPr>
              <a:t> </a:t>
            </a:r>
            <a:r>
              <a:rPr lang="ru-RU" sz="2000" b="1" dirty="0" smtClean="0">
                <a:solidFill>
                  <a:srgbClr val="7C2CB8"/>
                </a:solidFill>
              </a:rPr>
              <a:t>на </a:t>
            </a:r>
            <a:r>
              <a:rPr lang="ru-RU" sz="2000" b="1" dirty="0">
                <a:solidFill>
                  <a:srgbClr val="7C2CB8"/>
                </a:solidFill>
              </a:rPr>
              <a:t>развитие физкультурно- спортивного комплекса «Готов к труду и обороне» </a:t>
            </a:r>
            <a:r>
              <a:rPr lang="ru-RU" sz="2000" b="1" dirty="0" smtClean="0">
                <a:solidFill>
                  <a:srgbClr val="7C2CB8"/>
                </a:solidFill>
              </a:rPr>
              <a:t>(ГТО)</a:t>
            </a:r>
          </a:p>
          <a:p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6472" y="2155046"/>
            <a:ext cx="3384511" cy="3282213"/>
          </a:xfrm>
          <a:prstGeom prst="roundRect">
            <a:avLst>
              <a:gd name="adj" fmla="val 40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61929" y="3081338"/>
            <a:ext cx="168905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8772" y="5252593"/>
            <a:ext cx="637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1" y="423680"/>
            <a:ext cx="4412846" cy="1078549"/>
          </a:xfrm>
          <a:prstGeom prst="rect">
            <a:avLst/>
          </a:prstGeom>
        </p:spPr>
      </p:pic>
      <p:pic>
        <p:nvPicPr>
          <p:cNvPr id="3074" name="Picture 2" descr="C:\Users\User\Documents\инвест.климат в МО\2025 год\Фото\гто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2" y="1785257"/>
            <a:ext cx="4395385" cy="41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40265"/>
              </p:ext>
            </p:extLst>
          </p:nvPr>
        </p:nvGraphicFramePr>
        <p:xfrm>
          <a:off x="5438772" y="2540208"/>
          <a:ext cx="6372225" cy="3402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Областной бюджет, тыс. руб.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119,5</a:t>
                      </a:r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120,9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123,9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122,4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7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Местный</a:t>
                      </a:r>
                      <a:r>
                        <a:rPr lang="ru-RU" sz="2000" baseline="0" dirty="0" smtClean="0"/>
                        <a:t> бюджет</a:t>
                      </a:r>
                      <a:r>
                        <a:rPr lang="ru-RU" sz="2000" dirty="0" smtClean="0"/>
                        <a:t>, тыс. руб.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518,0</a:t>
                      </a:r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521,6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576,9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4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итого, тыс. руб.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644,0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699,3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09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46120" y="1343815"/>
            <a:ext cx="5320671" cy="1075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spc="-1" dirty="0" smtClean="0">
                <a:solidFill>
                  <a:srgbClr val="404040"/>
                </a:solidFill>
                <a:latin typeface="Verdana"/>
                <a:ea typeface="Verdana"/>
              </a:rPr>
              <a:t>В рамках инициативного бюджетирования в 2024 году приобретен класс виртуальной реальности в ДО </a:t>
            </a:r>
            <a:r>
              <a:rPr lang="ru-RU" sz="1600" spc="-1" dirty="0" err="1" smtClean="0">
                <a:solidFill>
                  <a:srgbClr val="404040"/>
                </a:solidFill>
                <a:latin typeface="Verdana"/>
                <a:ea typeface="Verdana"/>
              </a:rPr>
              <a:t>Байкаловский</a:t>
            </a:r>
            <a:r>
              <a:rPr lang="ru-RU" sz="1600" spc="-1" dirty="0" smtClean="0">
                <a:solidFill>
                  <a:srgbClr val="404040"/>
                </a:solidFill>
                <a:latin typeface="Verdana"/>
                <a:ea typeface="Verdana"/>
              </a:rPr>
              <a:t> ДЮЦ «Созвездие» -7465,0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4228" y="5083318"/>
            <a:ext cx="5519058" cy="12772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2024 год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В 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рамках инициативного бюджетирования приобретен </a:t>
            </a: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рояль в МБУ ДО </a:t>
            </a:r>
            <a:r>
              <a:rPr lang="ru-RU" spc="-1" dirty="0" err="1">
                <a:solidFill>
                  <a:srgbClr val="404040"/>
                </a:solidFill>
                <a:latin typeface="Verdana"/>
                <a:ea typeface="Verdana"/>
              </a:rPr>
              <a:t>Байкаловский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 </a:t>
            </a: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ДШИ -2350,0 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тыс. 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93" y="452704"/>
            <a:ext cx="3627278" cy="8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AppData\Local\Temp\Rar$DIa1772.31821\IMG-20250818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2" y="2590799"/>
            <a:ext cx="4807400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1772.39797\IMG-20250818-WA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544286"/>
            <a:ext cx="5519057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6472" y="2155046"/>
            <a:ext cx="4615727" cy="3282213"/>
          </a:xfrm>
          <a:prstGeom prst="roundRect">
            <a:avLst>
              <a:gd name="adj" fmla="val 40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61929" y="3081338"/>
            <a:ext cx="168905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147" y="5573052"/>
            <a:ext cx="48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/>
              <a:t>с. Байкалово ,</a:t>
            </a:r>
            <a:r>
              <a:rPr lang="ru-RU" i="1" dirty="0" err="1" smtClean="0"/>
              <a:t>ул.Мальгина</a:t>
            </a:r>
            <a:r>
              <a:rPr lang="ru-RU" i="1" dirty="0" smtClean="0"/>
              <a:t> , д.98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3" y="463549"/>
            <a:ext cx="3818686" cy="12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AppData\Local\Temp\Rar$DIa6484.6236\8bd82d28-ceab-416f-8161-c9c690f324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2" y="1959428"/>
            <a:ext cx="4658003" cy="34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142" y="824804"/>
            <a:ext cx="6204853" cy="127727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1"/>
              </a:spcAft>
            </a:pP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В 2020 г. -2022 г. </a:t>
            </a:r>
          </a:p>
          <a:p>
            <a:pPr lvl="0">
              <a:spcAft>
                <a:spcPts val="601"/>
              </a:spcAft>
            </a:pP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Построена 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школа на 550 мест в </a:t>
            </a:r>
            <a:r>
              <a:rPr lang="ru-RU" spc="-1" dirty="0" err="1">
                <a:solidFill>
                  <a:srgbClr val="404040"/>
                </a:solidFill>
                <a:latin typeface="Verdana"/>
                <a:ea typeface="Verdana"/>
              </a:rPr>
              <a:t>с.Байкалово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 площадью 12693,2 </a:t>
            </a:r>
            <a:r>
              <a:rPr lang="ru-RU" spc="-1" dirty="0" err="1">
                <a:solidFill>
                  <a:srgbClr val="404040"/>
                </a:solidFill>
                <a:latin typeface="Verdana"/>
                <a:ea typeface="Verdana"/>
              </a:rPr>
              <a:t>кв.м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. Стоимость строительства составила </a:t>
            </a: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251,5 </a:t>
            </a:r>
            <a:r>
              <a:rPr lang="ru-RU" spc="-1" dirty="0">
                <a:solidFill>
                  <a:srgbClr val="404040"/>
                </a:solidFill>
                <a:latin typeface="Verdana"/>
                <a:ea typeface="Verdana"/>
              </a:rPr>
              <a:t>млн. руб</a:t>
            </a:r>
            <a:r>
              <a:rPr lang="ru-RU" spc="-1" dirty="0" smtClean="0">
                <a:solidFill>
                  <a:srgbClr val="404040"/>
                </a:solidFill>
                <a:latin typeface="Verdana"/>
                <a:ea typeface="Verdana"/>
              </a:rPr>
              <a:t>.  </a:t>
            </a:r>
          </a:p>
        </p:txBody>
      </p:sp>
      <p:pic>
        <p:nvPicPr>
          <p:cNvPr id="2053" name="Picture 5" descr="C:\Users\User\AppData\Local\Temp\Rar$DIa6484.23761\7f52bcf6-2d0d-4a99-aa84-3428e87cd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69" y="2852058"/>
            <a:ext cx="4942114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922</Words>
  <Application>Microsoft Office PowerPoint</Application>
  <PresentationFormat>Широкоэкранный</PresentationFormat>
  <Paragraphs>232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DejaVu Sans</vt:lpstr>
      <vt:lpstr>Helvetica</vt:lpstr>
      <vt:lpstr>Liberation Serif</vt:lpstr>
      <vt:lpstr>Symbol</vt:lpstr>
      <vt:lpstr>Times New Roman</vt:lpstr>
      <vt:lpstr>Verdana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Тушинская Виктория Юрьевна</dc:creator>
  <cp:lastModifiedBy>User</cp:lastModifiedBy>
  <cp:revision>840</cp:revision>
  <cp:lastPrinted>2025-08-19T08:57:44Z</cp:lastPrinted>
  <dcterms:created xsi:type="dcterms:W3CDTF">2023-01-12T05:09:27Z</dcterms:created>
  <dcterms:modified xsi:type="dcterms:W3CDTF">2025-08-19T11:31:38Z</dcterms:modified>
</cp:coreProperties>
</file>