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62" r:id="rId4"/>
    <p:sldId id="261" r:id="rId5"/>
    <p:sldId id="259" r:id="rId6"/>
    <p:sldId id="260" r:id="rId7"/>
    <p:sldId id="263" r:id="rId8"/>
    <p:sldId id="264" r:id="rId9"/>
    <p:sldId id="265" r:id="rId10"/>
    <p:sldId id="266" r:id="rId11"/>
    <p:sldId id="267" r:id="rId12"/>
    <p:sldId id="268" r:id="rId13"/>
    <p:sldId id="269" r:id="rId14"/>
    <p:sldId id="270" r:id="rId15"/>
    <p:sldId id="271" r:id="rId16"/>
    <p:sldId id="272" r:id="rId17"/>
    <p:sldId id="275" r:id="rId18"/>
    <p:sldId id="274" r:id="rId19"/>
    <p:sldId id="276" r:id="rId20"/>
    <p:sldId id="278" r:id="rId21"/>
    <p:sldId id="279" r:id="rId22"/>
    <p:sldId id="280" r:id="rId23"/>
    <p:sldId id="281" r:id="rId24"/>
    <p:sldId id="282" r:id="rId25"/>
    <p:sldId id="285" r:id="rId26"/>
    <p:sldId id="283" r:id="rId27"/>
    <p:sldId id="284" r:id="rId28"/>
    <p:sldId id="286" r:id="rId29"/>
    <p:sldId id="287" r:id="rId30"/>
    <p:sldId id="288" r:id="rId31"/>
    <p:sldId id="289" r:id="rId32"/>
    <p:sldId id="290" r:id="rId3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33"/>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25" autoAdjust="0"/>
  </p:normalViewPr>
  <p:slideViewPr>
    <p:cSldViewPr>
      <p:cViewPr>
        <p:scale>
          <a:sx n="119" d="100"/>
          <a:sy n="119" d="100"/>
        </p:scale>
        <p:origin x="-1392" y="2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7E3EEF-6063-48BF-9A21-C05294C05172}" type="datetimeFigureOut">
              <a:rPr lang="ru-RU" smtClean="0"/>
              <a:t>11.05.2023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5C8981-638B-47FD-B6D4-34CFF4E03B2B}" type="slidenum">
              <a:rPr lang="ru-RU" smtClean="0"/>
              <a:t>‹#›</a:t>
            </a:fld>
            <a:endParaRPr lang="ru-RU"/>
          </a:p>
        </p:txBody>
      </p:sp>
    </p:spTree>
    <p:extLst>
      <p:ext uri="{BB962C8B-B14F-4D97-AF65-F5344CB8AC3E}">
        <p14:creationId xmlns:p14="http://schemas.microsoft.com/office/powerpoint/2010/main" val="560851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2" descr="K:\ProPowerPoint\Шаблоны\В работе\9 Мая\9_M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ctrTitle"/>
          </p:nvPr>
        </p:nvSpPr>
        <p:spPr>
          <a:xfrm>
            <a:off x="0" y="4653136"/>
            <a:ext cx="6444208" cy="965969"/>
          </a:xfrm>
        </p:spPr>
        <p:txBody>
          <a:bodyPr/>
          <a:lstStyle>
            <a:lvl1pPr algn="l">
              <a:defRPr sz="4800">
                <a:solidFill>
                  <a:schemeClr val="bg1"/>
                </a:solidFill>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79512" y="5877272"/>
            <a:ext cx="6400800" cy="672480"/>
          </a:xfrm>
        </p:spPr>
        <p:txBody>
          <a:bodyPr/>
          <a:lstStyle>
            <a:lvl1pPr marL="0" indent="0" algn="r">
              <a:buNone/>
              <a:defRPr>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Tree>
    <p:extLst>
      <p:ext uri="{BB962C8B-B14F-4D97-AF65-F5344CB8AC3E}">
        <p14:creationId xmlns:p14="http://schemas.microsoft.com/office/powerpoint/2010/main" val="4119347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2237629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K:\ProPowerPoint\Шаблоны\В работе\9 Мая\9MaySl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Заголовок 1"/>
          <p:cNvSpPr>
            <a:spLocks noGrp="1"/>
          </p:cNvSpPr>
          <p:nvPr>
            <p:ph type="title"/>
          </p:nvPr>
        </p:nvSpPr>
        <p:spPr bwMode="auto">
          <a:xfrm>
            <a:off x="3995738" y="1125538"/>
            <a:ext cx="51482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8" name="Текст 2"/>
          <p:cNvSpPr>
            <a:spLocks noGrp="1"/>
          </p:cNvSpPr>
          <p:nvPr>
            <p:ph type="body" idx="1"/>
          </p:nvPr>
        </p:nvSpPr>
        <p:spPr bwMode="auto">
          <a:xfrm>
            <a:off x="1979613" y="1989138"/>
            <a:ext cx="69850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Tree>
  </p:cSld>
  <p:clrMap bg1="lt1" tx1="dk1" bg2="lt2" tx2="dk2" accent1="accent1" accent2="accent2" accent3="accent3" accent4="accent4" accent5="accent5" accent6="accent6" hlink="hlink" folHlink="folHlink"/>
  <p:sldLayoutIdLst>
    <p:sldLayoutId id="2147483656" r:id="rId1"/>
    <p:sldLayoutId id="2147483655" r:id="rId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a:xfrm>
            <a:off x="107504" y="4652963"/>
            <a:ext cx="6552728" cy="1440333"/>
          </a:xfrm>
        </p:spPr>
        <p:txBody>
          <a:bodyPr/>
          <a:lstStyle/>
          <a:p>
            <a:pPr algn="ctr"/>
            <a:r>
              <a:rPr lang="ru-RU" sz="3200" b="1" dirty="0" smtClean="0">
                <a:latin typeface="Times New Roman" panose="02020603050405020304" pitchFamily="18" charset="0"/>
                <a:cs typeface="Times New Roman" panose="02020603050405020304" pitchFamily="18" charset="0"/>
              </a:rPr>
              <a:t/>
            </a:r>
            <a:br>
              <a:rPr lang="ru-RU" sz="3200" b="1" dirty="0" smtClean="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a:t>
            </a:r>
            <a:r>
              <a:rPr lang="ru-RU" sz="3200" b="1" dirty="0">
                <a:latin typeface="Times New Roman" panose="02020603050405020304" pitchFamily="18" charset="0"/>
                <a:cs typeface="Times New Roman" panose="02020603050405020304" pitchFamily="18" charset="0"/>
              </a:rPr>
              <a:t>Великая Отечественная война </a:t>
            </a:r>
            <a:r>
              <a:rPr lang="ru-RU" sz="3200" b="1" dirty="0" smtClean="0">
                <a:latin typeface="Times New Roman" panose="02020603050405020304" pitchFamily="18" charset="0"/>
                <a:cs typeface="Times New Roman" panose="02020603050405020304" pitchFamily="18" charset="0"/>
              </a:rPr>
              <a:t/>
            </a:r>
            <a:br>
              <a:rPr lang="ru-RU" sz="3200" b="1" dirty="0" smtClean="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1941-1945 </a:t>
            </a:r>
            <a:r>
              <a:rPr lang="ru-RU" sz="3200" b="1" dirty="0">
                <a:latin typeface="Times New Roman" panose="02020603050405020304" pitchFamily="18" charset="0"/>
                <a:cs typeface="Times New Roman" panose="02020603050405020304" pitchFamily="18" charset="0"/>
              </a:rPr>
              <a:t>гг.</a:t>
            </a:r>
            <a:r>
              <a:rPr lang="ru-RU" sz="3200" dirty="0">
                <a:latin typeface="Times New Roman" panose="02020603050405020304" pitchFamily="18" charset="0"/>
                <a:cs typeface="Times New Roman" panose="02020603050405020304" pitchFamily="18" charset="0"/>
              </a:rPr>
              <a:t/>
            </a:r>
            <a:br>
              <a:rPr lang="ru-RU" sz="3200"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в архивных документах»</a:t>
            </a:r>
            <a:r>
              <a:rPr lang="ru-RU" sz="3200" dirty="0">
                <a:latin typeface="Times New Roman" panose="02020603050405020304" pitchFamily="18" charset="0"/>
                <a:cs typeface="Times New Roman" panose="02020603050405020304" pitchFamily="18" charset="0"/>
              </a:rPr>
              <a:t/>
            </a:r>
            <a:br>
              <a:rPr lang="ru-RU" sz="3200" dirty="0">
                <a:latin typeface="Times New Roman" panose="02020603050405020304" pitchFamily="18" charset="0"/>
                <a:cs typeface="Times New Roman" panose="02020603050405020304" pitchFamily="18" charset="0"/>
              </a:rPr>
            </a:br>
            <a:endParaRPr lang="ru-RU" altLang="ru-RU" sz="3200" dirty="0" smtClean="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Людмила Геннадьевна\Desktop\для электронной презентации\Семья.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39751" y="2060848"/>
            <a:ext cx="3159349" cy="19442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27784" y="4076055"/>
            <a:ext cx="2448272" cy="577081"/>
          </a:xfrm>
          <a:prstGeom prst="rect">
            <a:avLst/>
          </a:prstGeom>
          <a:noFill/>
        </p:spPr>
        <p:txBody>
          <a:bodyPr wrap="square" rtlCol="0">
            <a:spAutoFit/>
          </a:bodyPr>
          <a:lstStyle/>
          <a:p>
            <a:pPr algn="ctr"/>
            <a:r>
              <a:rPr lang="ru-RU" sz="1050" dirty="0" smtClean="0">
                <a:latin typeface="Times New Roman" panose="02020603050405020304" pitchFamily="18" charset="0"/>
                <a:cs typeface="Times New Roman" panose="02020603050405020304" pitchFamily="18" charset="0"/>
              </a:rPr>
              <a:t>С женой  </a:t>
            </a:r>
            <a:r>
              <a:rPr lang="ru-RU" sz="1050" dirty="0" err="1" smtClean="0">
                <a:latin typeface="Times New Roman" panose="02020603050405020304" pitchFamily="18" charset="0"/>
                <a:cs typeface="Times New Roman" panose="02020603050405020304" pitchFamily="18" charset="0"/>
              </a:rPr>
              <a:t>Федорой</a:t>
            </a:r>
            <a:r>
              <a:rPr lang="ru-RU" sz="1050" dirty="0" smtClean="0">
                <a:latin typeface="Times New Roman" panose="02020603050405020304" pitchFamily="18" charset="0"/>
                <a:cs typeface="Times New Roman" panose="02020603050405020304" pitchFamily="18" charset="0"/>
              </a:rPr>
              <a:t> Федоровной </a:t>
            </a:r>
            <a:br>
              <a:rPr lang="ru-RU" sz="1050" dirty="0" smtClean="0">
                <a:latin typeface="Times New Roman" panose="02020603050405020304" pitchFamily="18" charset="0"/>
                <a:cs typeface="Times New Roman" panose="02020603050405020304" pitchFamily="18" charset="0"/>
              </a:rPr>
            </a:br>
            <a:r>
              <a:rPr lang="ru-RU" sz="1050" dirty="0" smtClean="0">
                <a:latin typeface="Times New Roman" panose="02020603050405020304" pitchFamily="18" charset="0"/>
                <a:cs typeface="Times New Roman" panose="02020603050405020304" pitchFamily="18" charset="0"/>
              </a:rPr>
              <a:t>и дочерью Ангелиной, 1969 год. </a:t>
            </a:r>
          </a:p>
          <a:p>
            <a:pPr algn="ctr"/>
            <a:r>
              <a:rPr lang="ru-RU" sz="1050" dirty="0" smtClean="0">
                <a:latin typeface="Times New Roman" panose="02020603050405020304" pitchFamily="18" charset="0"/>
                <a:cs typeface="Times New Roman" panose="02020603050405020304" pitchFamily="18" charset="0"/>
              </a:rPr>
              <a:t>Ф. 67, Оп. 1Л/П, Д. 67, Л. 16</a:t>
            </a:r>
            <a:endParaRPr lang="ru-RU" sz="1050" dirty="0">
              <a:latin typeface="Times New Roman" panose="02020603050405020304" pitchFamily="18" charset="0"/>
              <a:cs typeface="Times New Roman" panose="02020603050405020304" pitchFamily="18" charset="0"/>
            </a:endParaRPr>
          </a:p>
        </p:txBody>
      </p:sp>
      <p:pic>
        <p:nvPicPr>
          <p:cNvPr id="6" name="Picture 3" descr="C:\Users\Людмила Геннадьевна\Desktop\для электронной презентации\с сыном.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772816"/>
            <a:ext cx="3312368" cy="1882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68144" y="3717032"/>
            <a:ext cx="3096344" cy="415498"/>
          </a:xfrm>
          <a:prstGeom prst="rect">
            <a:avLst/>
          </a:prstGeom>
          <a:noFill/>
        </p:spPr>
        <p:txBody>
          <a:bodyPr wrap="square" rtlCol="0">
            <a:spAutoFit/>
          </a:bodyPr>
          <a:lstStyle/>
          <a:p>
            <a:pPr algn="ctr"/>
            <a:r>
              <a:rPr lang="ru-RU" sz="1050" dirty="0" smtClean="0">
                <a:latin typeface="Times New Roman" panose="02020603050405020304" pitchFamily="18" charset="0"/>
                <a:cs typeface="Times New Roman" panose="02020603050405020304" pitchFamily="18" charset="0"/>
              </a:rPr>
              <a:t>С сыном Георгием, 7 ноября 1972 года</a:t>
            </a:r>
          </a:p>
          <a:p>
            <a:pPr algn="ctr"/>
            <a:r>
              <a:rPr lang="ru-RU" sz="1050" dirty="0" smtClean="0">
                <a:latin typeface="Times New Roman" panose="02020603050405020304" pitchFamily="18" charset="0"/>
                <a:cs typeface="Times New Roman" panose="02020603050405020304" pitchFamily="18" charset="0"/>
              </a:rPr>
              <a:t>Ф. 67, Оп. 1Л/П, Д. 67, Л. 18</a:t>
            </a:r>
          </a:p>
        </p:txBody>
      </p:sp>
      <p:sp>
        <p:nvSpPr>
          <p:cNvPr id="8" name="Прямоугольник 7"/>
          <p:cNvSpPr/>
          <p:nvPr/>
        </p:nvSpPr>
        <p:spPr>
          <a:xfrm>
            <a:off x="2915816" y="4974267"/>
            <a:ext cx="5869668" cy="830997"/>
          </a:xfrm>
          <a:prstGeom prst="rect">
            <a:avLst/>
          </a:prstGeom>
        </p:spPr>
        <p:txBody>
          <a:bodyPr wrap="square">
            <a:spAutoFit/>
          </a:bodyPr>
          <a:lstStyle/>
          <a:p>
            <a:pPr algn="ctr"/>
            <a:r>
              <a:rPr lang="ru-RU" sz="1600" dirty="0">
                <a:latin typeface="Times New Roman" panose="02020603050405020304" pitchFamily="18" charset="0"/>
                <a:cs typeface="Times New Roman" panose="02020603050405020304" pitchFamily="18" charset="0"/>
              </a:rPr>
              <a:t>Вместе с женой </a:t>
            </a:r>
            <a:r>
              <a:rPr lang="ru-RU" sz="1600" dirty="0" err="1">
                <a:latin typeface="Times New Roman" panose="02020603050405020304" pitchFamily="18" charset="0"/>
                <a:cs typeface="Times New Roman" panose="02020603050405020304" pitchFamily="18" charset="0"/>
              </a:rPr>
              <a:t>Федорой</a:t>
            </a:r>
            <a:r>
              <a:rPr lang="ru-RU" sz="1600" dirty="0">
                <a:latin typeface="Times New Roman" panose="02020603050405020304" pitchFamily="18" charset="0"/>
                <a:cs typeface="Times New Roman" panose="02020603050405020304" pitchFamily="18" charset="0"/>
              </a:rPr>
              <a:t> Федоровной </a:t>
            </a:r>
            <a:r>
              <a:rPr lang="ru-RU" sz="1600" dirty="0" err="1" smtClean="0">
                <a:latin typeface="Times New Roman" panose="02020603050405020304" pitchFamily="18" charset="0"/>
                <a:cs typeface="Times New Roman" panose="02020603050405020304" pitchFamily="18" charset="0"/>
              </a:rPr>
              <a:t>Меновщиковой</a:t>
            </a:r>
            <a:r>
              <a:rPr lang="ru-RU" sz="1600" dirty="0" smtClean="0">
                <a:latin typeface="Times New Roman" panose="02020603050405020304" pitchFamily="18" charset="0"/>
                <a:cs typeface="Times New Roman" panose="02020603050405020304" pitchFamily="18" charset="0"/>
              </a:rPr>
              <a:t> </a:t>
            </a:r>
          </a:p>
          <a:p>
            <a:pPr algn="ct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 про­шлом педагог, партийный работник) </a:t>
            </a:r>
            <a:endParaRPr lang="ru-RU" sz="1600" dirty="0" smtClean="0">
              <a:latin typeface="Times New Roman" panose="02020603050405020304" pitchFamily="18" charset="0"/>
              <a:cs typeface="Times New Roman" panose="02020603050405020304" pitchFamily="18" charset="0"/>
            </a:endParaRPr>
          </a:p>
          <a:p>
            <a:pPr algn="ctr"/>
            <a:r>
              <a:rPr lang="ru-RU" sz="1600" dirty="0" smtClean="0">
                <a:latin typeface="Times New Roman" panose="02020603050405020304" pitchFamily="18" charset="0"/>
                <a:cs typeface="Times New Roman" panose="02020603050405020304" pitchFamily="18" charset="0"/>
              </a:rPr>
              <a:t>они </a:t>
            </a:r>
            <a:r>
              <a:rPr lang="ru-RU" sz="1600" dirty="0">
                <a:latin typeface="Times New Roman" panose="02020603050405020304" pitchFamily="18" charset="0"/>
                <a:cs typeface="Times New Roman" panose="02020603050405020304" pitchFamily="18" charset="0"/>
              </a:rPr>
              <a:t>вырастили и воспитали четверых детей. </a:t>
            </a:r>
          </a:p>
        </p:txBody>
      </p:sp>
    </p:spTree>
    <p:extLst>
      <p:ext uri="{BB962C8B-B14F-4D97-AF65-F5344CB8AC3E}">
        <p14:creationId xmlns:p14="http://schemas.microsoft.com/office/powerpoint/2010/main" val="152217174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Людмила Геннадьевна\Pictures\В.П. Арефье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988839"/>
            <a:ext cx="3024336" cy="405579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796136" y="3212976"/>
            <a:ext cx="3024336" cy="1631216"/>
          </a:xfrm>
          <a:prstGeom prst="rect">
            <a:avLst/>
          </a:prstGeom>
        </p:spPr>
        <p:txBody>
          <a:bodyPr wrap="square">
            <a:spAutoFit/>
          </a:bodyPr>
          <a:lstStyle/>
          <a:p>
            <a:pPr algn="ctr"/>
            <a:r>
              <a:rPr lang="ru-RU" sz="2000" dirty="0">
                <a:latin typeface="Times New Roman" panose="02020603050405020304" pitchFamily="18" charset="0"/>
                <a:cs typeface="Times New Roman" panose="02020603050405020304" pitchFamily="18" charset="0"/>
              </a:rPr>
              <a:t>Ушел из жизни </a:t>
            </a:r>
            <a:endParaRPr lang="ru-RU" sz="2000" dirty="0" smtClean="0">
              <a:latin typeface="Times New Roman" panose="02020603050405020304" pitchFamily="18" charset="0"/>
              <a:cs typeface="Times New Roman" panose="02020603050405020304" pitchFamily="18" charset="0"/>
            </a:endParaRPr>
          </a:p>
          <a:p>
            <a:pPr algn="ctr"/>
            <a:r>
              <a:rPr lang="ru-RU" sz="2000" dirty="0" smtClean="0">
                <a:latin typeface="Times New Roman" panose="02020603050405020304" pitchFamily="18" charset="0"/>
                <a:cs typeface="Times New Roman" panose="02020603050405020304" pitchFamily="18" charset="0"/>
              </a:rPr>
              <a:t>Арефьев </a:t>
            </a:r>
          </a:p>
          <a:p>
            <a:pPr algn="ctr"/>
            <a:r>
              <a:rPr lang="ru-RU" sz="2000" dirty="0" smtClean="0">
                <a:latin typeface="Times New Roman" panose="02020603050405020304" pitchFamily="18" charset="0"/>
                <a:cs typeface="Times New Roman" panose="02020603050405020304" pitchFamily="18" charset="0"/>
              </a:rPr>
              <a:t>Валентин Петрович </a:t>
            </a:r>
          </a:p>
          <a:p>
            <a:pPr algn="ctr"/>
            <a:r>
              <a:rPr lang="ru-RU" sz="2000" dirty="0" smtClean="0">
                <a:latin typeface="Times New Roman" panose="02020603050405020304" pitchFamily="18" charset="0"/>
                <a:cs typeface="Times New Roman" panose="02020603050405020304" pitchFamily="18" charset="0"/>
              </a:rPr>
              <a:t>11 </a:t>
            </a:r>
            <a:r>
              <a:rPr lang="ru-RU" sz="2000" dirty="0">
                <a:latin typeface="Times New Roman" panose="02020603050405020304" pitchFamily="18" charset="0"/>
                <a:cs typeface="Times New Roman" panose="02020603050405020304" pitchFamily="18" charset="0"/>
              </a:rPr>
              <a:t>ноября 2000 года </a:t>
            </a:r>
            <a:endParaRPr lang="ru-RU" sz="2000" dirty="0" smtClean="0">
              <a:latin typeface="Times New Roman" panose="02020603050405020304" pitchFamily="18" charset="0"/>
              <a:cs typeface="Times New Roman" panose="02020603050405020304" pitchFamily="18" charset="0"/>
            </a:endParaRPr>
          </a:p>
          <a:p>
            <a:pPr algn="ctr"/>
            <a:r>
              <a:rPr lang="ru-RU" sz="2000" dirty="0" smtClean="0">
                <a:latin typeface="Times New Roman" panose="02020603050405020304" pitchFamily="18" charset="0"/>
                <a:cs typeface="Times New Roman" panose="02020603050405020304" pitchFamily="18" charset="0"/>
              </a:rPr>
              <a:t>в </a:t>
            </a:r>
            <a:r>
              <a:rPr lang="ru-RU" sz="2000" dirty="0">
                <a:latin typeface="Times New Roman" panose="02020603050405020304" pitchFamily="18" charset="0"/>
                <a:cs typeface="Times New Roman" panose="02020603050405020304" pitchFamily="18" charset="0"/>
              </a:rPr>
              <a:t>возрасте 89 лет.   </a:t>
            </a:r>
          </a:p>
        </p:txBody>
      </p:sp>
    </p:spTree>
    <p:extLst>
      <p:ext uri="{BB962C8B-B14F-4D97-AF65-F5344CB8AC3E}">
        <p14:creationId xmlns:p14="http://schemas.microsoft.com/office/powerpoint/2010/main" val="1458164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9872" y="1916832"/>
            <a:ext cx="4392686" cy="647700"/>
          </a:xfrm>
        </p:spPr>
        <p:txBody>
          <a:bodyPr/>
          <a:lstStyle/>
          <a:p>
            <a:r>
              <a:rPr lang="ru-RU" sz="1800" dirty="0" smtClean="0"/>
              <a:t>Панов </a:t>
            </a:r>
            <a:r>
              <a:rPr lang="ru-RU" sz="1800" dirty="0" smtClean="0"/>
              <a:t>Григорий </a:t>
            </a:r>
            <a:r>
              <a:rPr lang="ru-RU" sz="1800" dirty="0" smtClean="0"/>
              <a:t>Александрович</a:t>
            </a:r>
            <a:endParaRPr lang="ru-RU" sz="1800" dirty="0"/>
          </a:p>
        </p:txBody>
      </p:sp>
      <p:sp>
        <p:nvSpPr>
          <p:cNvPr id="3" name="Объект 2"/>
          <p:cNvSpPr>
            <a:spLocks noGrp="1"/>
          </p:cNvSpPr>
          <p:nvPr>
            <p:ph idx="1"/>
          </p:nvPr>
        </p:nvSpPr>
        <p:spPr>
          <a:xfrm>
            <a:off x="2627784" y="2708920"/>
            <a:ext cx="6264821" cy="2952030"/>
          </a:xfrm>
        </p:spPr>
        <p:txBody>
          <a:bodyPr/>
          <a:lstStyle/>
          <a:p>
            <a:pPr marL="0" indent="0" algn="just">
              <a:buNone/>
            </a:pPr>
            <a:r>
              <a:rPr lang="ru-RU" sz="1800" dirty="0" smtClean="0"/>
              <a:t>      Григорий </a:t>
            </a:r>
            <a:r>
              <a:rPr lang="ru-RU" sz="1800" dirty="0"/>
              <a:t>Александрович Панов родился 18 ноября </a:t>
            </a:r>
            <a:r>
              <a:rPr lang="ru-RU" sz="1800" dirty="0" smtClean="0"/>
              <a:t/>
            </a:r>
            <a:br>
              <a:rPr lang="ru-RU" sz="1800" dirty="0" smtClean="0"/>
            </a:br>
            <a:r>
              <a:rPr lang="ru-RU" sz="1800" dirty="0" smtClean="0"/>
              <a:t>1918 </a:t>
            </a:r>
            <a:r>
              <a:rPr lang="ru-RU" sz="1800" dirty="0"/>
              <a:t>года в деревне Малковой Байкаловского района в семье крестьянина.</a:t>
            </a:r>
          </a:p>
          <a:p>
            <a:pPr marL="0" indent="0" algn="just">
              <a:buNone/>
            </a:pPr>
            <a:r>
              <a:rPr lang="ru-RU" sz="1800" dirty="0" smtClean="0"/>
              <a:t>     После </a:t>
            </a:r>
            <a:r>
              <a:rPr lang="ru-RU" sz="1800" dirty="0"/>
              <a:t>окончания Калиновской сельской школы уехал </a:t>
            </a:r>
            <a:r>
              <a:rPr lang="ru-RU" sz="1800" dirty="0" smtClean="0"/>
              <a:t/>
            </a:r>
            <a:br>
              <a:rPr lang="ru-RU" sz="1800" dirty="0" smtClean="0"/>
            </a:br>
            <a:r>
              <a:rPr lang="ru-RU" sz="1800" dirty="0" smtClean="0"/>
              <a:t>в </a:t>
            </a:r>
            <a:r>
              <a:rPr lang="ru-RU" sz="1800" dirty="0"/>
              <a:t>город Серов и работал на металлургическом заводе помощником машиниста, затем вновь вернулся в родные края. В 1939 году был призван в ряды Советской Армии, проходил службу в 59-м </a:t>
            </a:r>
            <a:r>
              <a:rPr lang="ru-RU" sz="1800" dirty="0" err="1"/>
              <a:t>Хасановском</a:t>
            </a:r>
            <a:r>
              <a:rPr lang="ru-RU" sz="1800" dirty="0"/>
              <a:t> Краснознаменном пограничном отряде старшим писарем, чертежником – картографом. В 1939 году вступил в ряды КПСС.</a:t>
            </a:r>
          </a:p>
          <a:p>
            <a:endParaRPr lang="ru-RU" sz="1800" dirty="0"/>
          </a:p>
        </p:txBody>
      </p:sp>
    </p:spTree>
    <p:extLst>
      <p:ext uri="{BB962C8B-B14F-4D97-AF65-F5344CB8AC3E}">
        <p14:creationId xmlns:p14="http://schemas.microsoft.com/office/powerpoint/2010/main" val="17030686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67744" y="2348880"/>
            <a:ext cx="6552728" cy="3312368"/>
          </a:xfrm>
        </p:spPr>
        <p:txBody>
          <a:bodyPr/>
          <a:lstStyle/>
          <a:p>
            <a:pPr marL="0" indent="0" algn="just">
              <a:buNone/>
            </a:pPr>
            <a:r>
              <a:rPr lang="ru-RU" sz="1600" dirty="0" smtClean="0"/>
              <a:t>        Вот </a:t>
            </a:r>
            <a:r>
              <a:rPr lang="ru-RU" sz="1600" dirty="0"/>
              <a:t>как вспоминает Григорий Александрович это непростое время «Нашему поколению суждено было пережить самое трудное время – </a:t>
            </a:r>
            <a:r>
              <a:rPr lang="ru-RU" sz="1600" dirty="0" smtClean="0"/>
              <a:t/>
            </a:r>
            <a:br>
              <a:rPr lang="ru-RU" sz="1600" dirty="0" smtClean="0"/>
            </a:br>
            <a:r>
              <a:rPr lang="ru-RU" sz="1600" dirty="0" smtClean="0"/>
              <a:t>не </a:t>
            </a:r>
            <a:r>
              <a:rPr lang="ru-RU" sz="1600" dirty="0"/>
              <a:t>зная юности, не зная самой молодости. Задолго до войны в 1939 году из бывшего Краснополянского района команду из 12 молодых парней увезли </a:t>
            </a:r>
            <a:r>
              <a:rPr lang="ru-RU" sz="1600" dirty="0" smtClean="0"/>
              <a:t>на </a:t>
            </a:r>
            <a:r>
              <a:rPr lang="ru-RU" sz="1600" dirty="0"/>
              <a:t>дальневосточные рубежи, вернулись после войны только </a:t>
            </a:r>
            <a:r>
              <a:rPr lang="ru-RU" sz="1600" dirty="0" smtClean="0"/>
              <a:t/>
            </a:r>
            <a:br>
              <a:rPr lang="ru-RU" sz="1600" dirty="0" smtClean="0"/>
            </a:br>
            <a:r>
              <a:rPr lang="ru-RU" sz="1600" dirty="0" smtClean="0"/>
              <a:t>6 </a:t>
            </a:r>
            <a:r>
              <a:rPr lang="ru-RU" sz="1600" dirty="0"/>
              <a:t>человек».</a:t>
            </a:r>
          </a:p>
          <a:p>
            <a:pPr marL="0" indent="0" algn="just">
              <a:buNone/>
            </a:pPr>
            <a:r>
              <a:rPr lang="ru-RU" sz="1600" dirty="0" smtClean="0"/>
              <a:t>        В </a:t>
            </a:r>
            <a:r>
              <a:rPr lang="ru-RU" sz="1600" dirty="0"/>
              <a:t>период Великой Отечественной войны пограничные войска несли дозор по охране рубежей границы нашей Родины с Японией. Григорий Александрович принимал участие в Японской войне.</a:t>
            </a:r>
          </a:p>
          <a:p>
            <a:pPr marL="0" indent="0" algn="just">
              <a:buNone/>
            </a:pPr>
            <a:r>
              <a:rPr lang="ru-RU" sz="1600" dirty="0" smtClean="0"/>
              <a:t>         Если </a:t>
            </a:r>
            <a:r>
              <a:rPr lang="ru-RU" sz="1600" dirty="0"/>
              <a:t>в 1939 году на Западе полным ходом шла Вторая Мировая война, </a:t>
            </a:r>
            <a:r>
              <a:rPr lang="ru-RU" sz="1600" dirty="0" smtClean="0"/>
              <a:t>то </a:t>
            </a:r>
            <a:r>
              <a:rPr lang="ru-RU" sz="1600" dirty="0"/>
              <a:t>на границе Японии с Дальним Востоком вслед за </a:t>
            </a:r>
            <a:r>
              <a:rPr lang="ru-RU" sz="1600" dirty="0" err="1"/>
              <a:t>Хасанскими</a:t>
            </a:r>
            <a:r>
              <a:rPr lang="ru-RU" sz="1600" dirty="0"/>
              <a:t> боями Япония развязала войну в районе реки Халхин-Гол.  </a:t>
            </a:r>
          </a:p>
          <a:p>
            <a:endParaRPr lang="ru-RU" sz="1600" dirty="0"/>
          </a:p>
        </p:txBody>
      </p:sp>
    </p:spTree>
    <p:extLst>
      <p:ext uri="{BB962C8B-B14F-4D97-AF65-F5344CB8AC3E}">
        <p14:creationId xmlns:p14="http://schemas.microsoft.com/office/powerpoint/2010/main" val="2072196388"/>
      </p:ext>
    </p:extLst>
  </p:cSld>
  <p:clrMapOvr>
    <a:masterClrMapping/>
  </p:clrMapOvr>
  <p:transition spd="slow">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95735" y="1989138"/>
            <a:ext cx="6768877" cy="4392190"/>
          </a:xfrm>
        </p:spPr>
        <p:txBody>
          <a:bodyPr/>
          <a:lstStyle/>
          <a:p>
            <a:pPr marL="0" indent="0" algn="just">
              <a:buNone/>
            </a:pPr>
            <a:r>
              <a:rPr lang="ru-RU" sz="1600" dirty="0" smtClean="0"/>
              <a:t>          </a:t>
            </a:r>
            <a:r>
              <a:rPr lang="ru-RU" sz="1550" dirty="0" smtClean="0"/>
              <a:t>«</a:t>
            </a:r>
            <a:r>
              <a:rPr lang="ru-RU" sz="1550" dirty="0"/>
              <a:t>В это время все взоры были обращены на Дальний Восток, </a:t>
            </a:r>
            <a:r>
              <a:rPr lang="ru-RU" sz="1550" dirty="0" smtClean="0"/>
              <a:t/>
            </a:r>
            <a:br>
              <a:rPr lang="ru-RU" sz="1550" dirty="0" smtClean="0"/>
            </a:br>
            <a:r>
              <a:rPr lang="ru-RU" sz="1550" dirty="0" smtClean="0"/>
              <a:t>на </a:t>
            </a:r>
            <a:r>
              <a:rPr lang="ru-RU" sz="1550" dirty="0"/>
              <a:t>агрессивный курс Японского милитаризма, где к этому времени </a:t>
            </a:r>
            <a:r>
              <a:rPr lang="ru-RU" sz="1550" dirty="0" smtClean="0"/>
              <a:t/>
            </a:r>
            <a:br>
              <a:rPr lang="ru-RU" sz="1550" dirty="0" smtClean="0"/>
            </a:br>
            <a:r>
              <a:rPr lang="ru-RU" sz="1550" dirty="0" smtClean="0"/>
              <a:t>в </a:t>
            </a:r>
            <a:r>
              <a:rPr lang="ru-RU" sz="1550" dirty="0"/>
              <a:t>приграничные районы Япония ввела миллионную </a:t>
            </a:r>
            <a:r>
              <a:rPr lang="ru-RU" sz="1550" dirty="0" err="1"/>
              <a:t>Квантунскую</a:t>
            </a:r>
            <a:r>
              <a:rPr lang="ru-RU" sz="1550" dirty="0"/>
              <a:t> армию. </a:t>
            </a:r>
            <a:r>
              <a:rPr lang="ru-RU" sz="1550" dirty="0" smtClean="0"/>
              <a:t/>
            </a:r>
            <a:br>
              <a:rPr lang="ru-RU" sz="1550" dirty="0" smtClean="0"/>
            </a:br>
            <a:r>
              <a:rPr lang="ru-RU" sz="1550" dirty="0" smtClean="0"/>
              <a:t>Это </a:t>
            </a:r>
            <a:r>
              <a:rPr lang="ru-RU" sz="1550" dirty="0"/>
              <a:t>был для нас коварный и сильный враг, который вынашивал план агрессии по захвату Дальнего Востока вплоть до Урала. Особую активность Япония стала проявлять после нападения фашистской Германии на СССР. Участились случаи вооруженных провокаций на нашей границе: заброс </a:t>
            </a:r>
            <a:r>
              <a:rPr lang="ru-RU" sz="1550" dirty="0" smtClean="0"/>
              <a:t/>
            </a:r>
            <a:br>
              <a:rPr lang="ru-RU" sz="1550" dirty="0" smtClean="0"/>
            </a:br>
            <a:r>
              <a:rPr lang="ru-RU" sz="1550" dirty="0" smtClean="0"/>
              <a:t>на </a:t>
            </a:r>
            <a:r>
              <a:rPr lang="ru-RU" sz="1550" dirty="0"/>
              <a:t>нашу территорию шпионов-диверсантов, обстрел наших застав </a:t>
            </a:r>
            <a:r>
              <a:rPr lang="ru-RU" sz="1550" dirty="0" smtClean="0"/>
              <a:t/>
            </a:r>
            <a:br>
              <a:rPr lang="ru-RU" sz="1550" dirty="0" smtClean="0"/>
            </a:br>
            <a:r>
              <a:rPr lang="ru-RU" sz="1550" dirty="0" smtClean="0"/>
              <a:t>и </a:t>
            </a:r>
            <a:r>
              <a:rPr lang="ru-RU" sz="1550" dirty="0"/>
              <a:t>пограничных нарядов, попытки по захвату пограничных нарядов, </a:t>
            </a:r>
            <a:r>
              <a:rPr lang="ru-RU" sz="1550" dirty="0" smtClean="0"/>
              <a:t/>
            </a:r>
            <a:br>
              <a:rPr lang="ru-RU" sz="1550" dirty="0" smtClean="0"/>
            </a:br>
            <a:r>
              <a:rPr lang="ru-RU" sz="1550" dirty="0" smtClean="0"/>
              <a:t>их </a:t>
            </a:r>
            <a:r>
              <a:rPr lang="ru-RU" sz="1550" dirty="0"/>
              <a:t>авиация, преследуя разведывательные цели, нарушала государственную границу: </a:t>
            </a:r>
            <a:r>
              <a:rPr lang="ru-RU" sz="1550" dirty="0" smtClean="0"/>
              <a:t>вели </a:t>
            </a:r>
            <a:r>
              <a:rPr lang="ru-RU" sz="1550" dirty="0"/>
              <a:t>фотографирование наших укреплений» - пишет Григорий Александрович </a:t>
            </a:r>
            <a:r>
              <a:rPr lang="ru-RU" sz="1550" dirty="0" smtClean="0"/>
              <a:t>в </a:t>
            </a:r>
            <a:r>
              <a:rPr lang="ru-RU" sz="1550" dirty="0"/>
              <a:t>своих воспоминаниях.</a:t>
            </a:r>
          </a:p>
          <a:p>
            <a:pPr marL="0" indent="0" algn="just">
              <a:buNone/>
            </a:pPr>
            <a:r>
              <a:rPr lang="ru-RU" sz="1550" dirty="0" smtClean="0"/>
              <a:t>          «</a:t>
            </a:r>
            <a:r>
              <a:rPr lang="ru-RU" sz="1550" dirty="0"/>
              <a:t>День победы я встретил в городе Владивостоке, где в то время работал </a:t>
            </a:r>
            <a:r>
              <a:rPr lang="ru-RU" sz="1550" dirty="0" smtClean="0"/>
              <a:t>в </a:t>
            </a:r>
            <a:r>
              <a:rPr lang="ru-RU" sz="1550" dirty="0"/>
              <a:t>штабе Управления Погранвойск Приморского округа. Этот день, наверное, каждому запомнится на всю жизнь. Все жители города вышли на улицу, плакали от радости, обнимали друг друга, а военных качали на руках»</a:t>
            </a:r>
          </a:p>
          <a:p>
            <a:pPr marL="0" indent="0" algn="just">
              <a:buNone/>
            </a:pPr>
            <a:r>
              <a:rPr lang="ru-RU" sz="1550" dirty="0" smtClean="0"/>
              <a:t>         На </a:t>
            </a:r>
            <a:r>
              <a:rPr lang="ru-RU" sz="1550" dirty="0"/>
              <a:t>службе в Вооруженных Силах он находился до 20 октября 1946 года.</a:t>
            </a:r>
          </a:p>
        </p:txBody>
      </p:sp>
    </p:spTree>
    <p:extLst>
      <p:ext uri="{BB962C8B-B14F-4D97-AF65-F5344CB8AC3E}">
        <p14:creationId xmlns:p14="http://schemas.microsoft.com/office/powerpoint/2010/main" val="30537468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64088" y="2348880"/>
            <a:ext cx="3528392" cy="2087934"/>
          </a:xfrm>
        </p:spPr>
        <p:txBody>
          <a:bodyPr/>
          <a:lstStyle/>
          <a:p>
            <a:pPr marL="0" indent="0" algn="just">
              <a:buNone/>
            </a:pPr>
            <a:r>
              <a:rPr lang="ru-RU" sz="1600" dirty="0"/>
              <a:t>Григорий Александрович  - инвалид Великой Отечественной войны 2-й группы. За военные действия, службу Отечеству награжден Орденом Отечественной войны 2 степени, медалью «За Победу за Германией», «За Победу над Японией» </a:t>
            </a:r>
            <a:r>
              <a:rPr lang="ru-RU" sz="1600" dirty="0" smtClean="0"/>
              <a:t/>
            </a:r>
            <a:br>
              <a:rPr lang="ru-RU" sz="1600" dirty="0" smtClean="0"/>
            </a:br>
            <a:r>
              <a:rPr lang="ru-RU" sz="1600" dirty="0" smtClean="0"/>
              <a:t>и </a:t>
            </a:r>
            <a:r>
              <a:rPr lang="ru-RU" sz="1600" dirty="0"/>
              <a:t>юбилейными.</a:t>
            </a:r>
          </a:p>
          <a:p>
            <a:endParaRPr lang="ru-RU" dirty="0"/>
          </a:p>
        </p:txBody>
      </p:sp>
      <p:pic>
        <p:nvPicPr>
          <p:cNvPr id="4" name="Рисунок 3" descr="\\SERVER\Users\User\Desktop\Сеть\Панова Л.Г\Панов Г..jpg"/>
          <p:cNvPicPr/>
          <p:nvPr/>
        </p:nvPicPr>
        <p:blipFill>
          <a:blip r:embed="rId2" cstate="print"/>
          <a:srcRect/>
          <a:stretch>
            <a:fillRect/>
          </a:stretch>
        </p:blipFill>
        <p:spPr bwMode="auto">
          <a:xfrm>
            <a:off x="2483768" y="2060848"/>
            <a:ext cx="2585720" cy="3771900"/>
          </a:xfrm>
          <a:prstGeom prst="rect">
            <a:avLst/>
          </a:prstGeom>
          <a:noFill/>
          <a:ln w="9525">
            <a:noFill/>
            <a:miter lim="800000"/>
            <a:headEnd/>
            <a:tailEnd/>
          </a:ln>
        </p:spPr>
      </p:pic>
    </p:spTree>
    <p:extLst>
      <p:ext uri="{BB962C8B-B14F-4D97-AF65-F5344CB8AC3E}">
        <p14:creationId xmlns:p14="http://schemas.microsoft.com/office/powerpoint/2010/main" val="22708321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11760" y="1989138"/>
            <a:ext cx="6480720" cy="4248174"/>
          </a:xfrm>
        </p:spPr>
        <p:txBody>
          <a:bodyPr/>
          <a:lstStyle/>
          <a:p>
            <a:pPr marL="0" indent="0" algn="just">
              <a:buNone/>
            </a:pPr>
            <a:r>
              <a:rPr lang="ru-RU" sz="1800" dirty="0" smtClean="0"/>
              <a:t>          Богатству </a:t>
            </a:r>
            <a:r>
              <a:rPr lang="ru-RU" sz="1800" dirty="0"/>
              <a:t>нашей Родины –лесному хозяйству,  отдал более 30 лет. За долголетний добросовестный труд награжден двумя медалями Всесоюзной сельскохозяйственной выставки, нагрудными знаками «Отличник соцсоревнования», </a:t>
            </a:r>
            <a:r>
              <a:rPr lang="ru-RU" sz="1800" dirty="0" smtClean="0"/>
              <a:t/>
            </a:r>
            <a:br>
              <a:rPr lang="ru-RU" sz="1800" dirty="0" smtClean="0"/>
            </a:br>
            <a:r>
              <a:rPr lang="ru-RU" sz="1800" dirty="0" smtClean="0"/>
              <a:t>«</a:t>
            </a:r>
            <a:r>
              <a:rPr lang="ru-RU" sz="1800" dirty="0"/>
              <a:t>За сбережение и преумножение лесных богатств РСФСР», </a:t>
            </a:r>
            <a:r>
              <a:rPr lang="ru-RU" sz="1800" dirty="0" smtClean="0"/>
              <a:t/>
            </a:r>
            <a:br>
              <a:rPr lang="ru-RU" sz="1800" dirty="0" smtClean="0"/>
            </a:br>
            <a:r>
              <a:rPr lang="ru-RU" sz="1800" dirty="0" smtClean="0"/>
              <a:t>«</a:t>
            </a:r>
            <a:r>
              <a:rPr lang="ru-RU" sz="1800" dirty="0"/>
              <a:t>10 и 20 лет службы в государственной лесной охране СССР», занесен в Книгу Почета совхоза «Байкаловский». За обширную общественную работу имеет множество почетных грамот, поощрений и ценных подарков. Работая в лесном хозяйстве, </a:t>
            </a:r>
            <a:r>
              <a:rPr lang="ru-RU" sz="1800" dirty="0" smtClean="0"/>
              <a:t/>
            </a:r>
            <a:br>
              <a:rPr lang="ru-RU" sz="1800" dirty="0" smtClean="0"/>
            </a:br>
            <a:r>
              <a:rPr lang="ru-RU" sz="1800" dirty="0" smtClean="0"/>
              <a:t>был </a:t>
            </a:r>
            <a:r>
              <a:rPr lang="ru-RU" sz="1800" dirty="0"/>
              <a:t>избран секретарем партийной организации. В 1980 году ему присвоено звание «Почетный гражданин с. Байкалово».</a:t>
            </a:r>
          </a:p>
          <a:p>
            <a:pPr marL="0" indent="0" algn="just">
              <a:buNone/>
            </a:pPr>
            <a:r>
              <a:rPr lang="ru-RU" sz="1800" dirty="0" smtClean="0"/>
              <a:t>          Добиться </a:t>
            </a:r>
            <a:r>
              <a:rPr lang="ru-RU" sz="1800" dirty="0"/>
              <a:t>выдающихся успехов в труде мог человек, которому верной опорой служит его семья. Вместе с женой Пелагеей Гавриловной достойно вырастили и воспитали </a:t>
            </a:r>
            <a:r>
              <a:rPr lang="ru-RU" sz="1800" dirty="0" smtClean="0"/>
              <a:t/>
            </a:r>
            <a:br>
              <a:rPr lang="ru-RU" sz="1800" dirty="0" smtClean="0"/>
            </a:br>
            <a:r>
              <a:rPr lang="ru-RU" sz="1800" dirty="0" smtClean="0"/>
              <a:t>6 </a:t>
            </a:r>
            <a:r>
              <a:rPr lang="ru-RU" sz="1800" dirty="0"/>
              <a:t>детей</a:t>
            </a:r>
            <a:r>
              <a:rPr lang="ru-RU" sz="1800" dirty="0" smtClean="0"/>
              <a:t>.                                               </a:t>
            </a:r>
            <a:endParaRPr lang="ru-RU" sz="1800" dirty="0"/>
          </a:p>
          <a:p>
            <a:endParaRPr lang="ru-RU" sz="1800" dirty="0"/>
          </a:p>
        </p:txBody>
      </p:sp>
    </p:spTree>
    <p:extLst>
      <p:ext uri="{BB962C8B-B14F-4D97-AF65-F5344CB8AC3E}">
        <p14:creationId xmlns:p14="http://schemas.microsoft.com/office/powerpoint/2010/main" val="288082348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ProPowerPoint\Шаблоны\В работе\9 Мая\9MayPrin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14" y="17476"/>
            <a:ext cx="925195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Объект 2"/>
          <p:cNvSpPr>
            <a:spLocks noGrp="1"/>
          </p:cNvSpPr>
          <p:nvPr>
            <p:ph idx="1"/>
          </p:nvPr>
        </p:nvSpPr>
        <p:spPr>
          <a:xfrm>
            <a:off x="2699792" y="2420888"/>
            <a:ext cx="5832648" cy="2592288"/>
          </a:xfrm>
        </p:spPr>
        <p:txBody>
          <a:bodyPr/>
          <a:lstStyle/>
          <a:p>
            <a:pPr marL="0" indent="0" algn="ctr">
              <a:buNone/>
            </a:pPr>
            <a:r>
              <a:rPr lang="ru-RU" dirty="0">
                <a:solidFill>
                  <a:schemeClr val="bg1"/>
                </a:solidFill>
              </a:rPr>
              <a:t>«Ликвидированные </a:t>
            </a:r>
          </a:p>
          <a:p>
            <a:pPr marL="0" indent="0" algn="ctr">
              <a:buNone/>
            </a:pPr>
            <a:r>
              <a:rPr lang="ru-RU" dirty="0">
                <a:solidFill>
                  <a:schemeClr val="bg1"/>
                </a:solidFill>
              </a:rPr>
              <a:t>детские дома </a:t>
            </a:r>
          </a:p>
          <a:p>
            <a:pPr marL="0" indent="0" algn="ctr">
              <a:buNone/>
            </a:pPr>
            <a:r>
              <a:rPr lang="ru-RU" dirty="0">
                <a:solidFill>
                  <a:schemeClr val="bg1"/>
                </a:solidFill>
              </a:rPr>
              <a:t>Краснополянского района»</a:t>
            </a:r>
          </a:p>
          <a:p>
            <a:pPr marL="0" indent="0" algn="ctr">
              <a:buNone/>
            </a:pPr>
            <a:r>
              <a:rPr lang="ru-RU" dirty="0">
                <a:solidFill>
                  <a:schemeClr val="bg1"/>
                </a:solidFill>
              </a:rPr>
              <a:t>Фонд 32</a:t>
            </a:r>
          </a:p>
        </p:txBody>
      </p:sp>
    </p:spTree>
    <p:extLst>
      <p:ext uri="{BB962C8B-B14F-4D97-AF65-F5344CB8AC3E}">
        <p14:creationId xmlns:p14="http://schemas.microsoft.com/office/powerpoint/2010/main" val="16678414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67744" y="1988840"/>
            <a:ext cx="6552728" cy="4320480"/>
          </a:xfrm>
        </p:spPr>
        <p:txBody>
          <a:bodyPr/>
          <a:lstStyle/>
          <a:p>
            <a:pPr marL="0" indent="0" algn="just">
              <a:buNone/>
            </a:pPr>
            <a:r>
              <a:rPr lang="ru-RU" sz="2000" dirty="0" smtClean="0"/>
              <a:t>           В </a:t>
            </a:r>
            <a:r>
              <a:rPr lang="ru-RU" sz="2000" dirty="0"/>
              <a:t>октябре 1941 года из Карельской АССР в село Байкалово – районный центр бывшего Краснополянского района, был эвакуирован второй </a:t>
            </a:r>
            <a:r>
              <a:rPr lang="ru-RU" sz="2000" dirty="0" err="1"/>
              <a:t>Повенецкий</a:t>
            </a:r>
            <a:r>
              <a:rPr lang="ru-RU" sz="2000" dirty="0"/>
              <a:t> школьный детский дом. На основании приказа №  543 Свердловского </a:t>
            </a:r>
            <a:r>
              <a:rPr lang="ru-RU" sz="2000" dirty="0" err="1"/>
              <a:t>Облоно</a:t>
            </a:r>
            <a:r>
              <a:rPr lang="ru-RU" sz="2000" dirty="0"/>
              <a:t> от 28 ноября 1941 года «2-ой  </a:t>
            </a:r>
            <a:r>
              <a:rPr lang="ru-RU" sz="2000" dirty="0" err="1"/>
              <a:t>Повенецкий</a:t>
            </a:r>
            <a:r>
              <a:rPr lang="ru-RU" sz="2000" dirty="0"/>
              <a:t> детский дом именовать «</a:t>
            </a:r>
            <a:r>
              <a:rPr lang="ru-RU" sz="2000" dirty="0" err="1"/>
              <a:t>Байкаловским</a:t>
            </a:r>
            <a:r>
              <a:rPr lang="ru-RU" sz="2000" dirty="0"/>
              <a:t>» </a:t>
            </a:r>
            <a:r>
              <a:rPr lang="ru-RU" sz="2000" dirty="0" smtClean="0"/>
              <a:t>с </a:t>
            </a:r>
            <a:r>
              <a:rPr lang="ru-RU" sz="2000" dirty="0"/>
              <a:t>сего дня».  С этого времени 2-ой  </a:t>
            </a:r>
            <a:r>
              <a:rPr lang="ru-RU" sz="2000" dirty="0" err="1"/>
              <a:t>Повенецкий</a:t>
            </a:r>
            <a:r>
              <a:rPr lang="ru-RU" sz="2000" dirty="0"/>
              <a:t> детский дом стал называться «</a:t>
            </a:r>
            <a:r>
              <a:rPr lang="ru-RU" sz="2000" dirty="0" err="1"/>
              <a:t>Байкаловским</a:t>
            </a:r>
            <a:r>
              <a:rPr lang="ru-RU" sz="2000" dirty="0"/>
              <a:t>». </a:t>
            </a:r>
            <a:r>
              <a:rPr lang="ru-RU" sz="2000" dirty="0" smtClean="0"/>
              <a:t>В </a:t>
            </a:r>
            <a:r>
              <a:rPr lang="ru-RU" sz="2000" dirty="0"/>
              <a:t>нем воспитывались дети школьного возраста и находился </a:t>
            </a:r>
            <a:r>
              <a:rPr lang="ru-RU" sz="2000" dirty="0" smtClean="0"/>
              <a:t/>
            </a:r>
            <a:br>
              <a:rPr lang="ru-RU" sz="2000" dirty="0" smtClean="0"/>
            </a:br>
            <a:r>
              <a:rPr lang="ru-RU" sz="2000" dirty="0" smtClean="0"/>
              <a:t>он </a:t>
            </a:r>
            <a:r>
              <a:rPr lang="ru-RU" sz="2000" dirty="0"/>
              <a:t>в ведении Свердловского </a:t>
            </a:r>
            <a:r>
              <a:rPr lang="ru-RU" sz="2000" dirty="0" err="1"/>
              <a:t>ОблОНО</a:t>
            </a:r>
            <a:r>
              <a:rPr lang="ru-RU" sz="2000" dirty="0"/>
              <a:t>. </a:t>
            </a:r>
            <a:endParaRPr lang="ru-RU" sz="2000" dirty="0" smtClean="0"/>
          </a:p>
          <a:p>
            <a:pPr marL="0" indent="0" algn="just">
              <a:buNone/>
            </a:pPr>
            <a:r>
              <a:rPr lang="ru-RU" sz="2000" dirty="0"/>
              <a:t> </a:t>
            </a:r>
            <a:r>
              <a:rPr lang="ru-RU" sz="2000" dirty="0" smtClean="0"/>
              <a:t>          Директором </a:t>
            </a:r>
            <a:r>
              <a:rPr lang="ru-RU" sz="2000" dirty="0" err="1"/>
              <a:t>Повенецкого</a:t>
            </a:r>
            <a:r>
              <a:rPr lang="ru-RU" sz="2000" dirty="0"/>
              <a:t> детского дома № 2 был </a:t>
            </a:r>
            <a:r>
              <a:rPr lang="ru-RU" sz="2000" dirty="0" err="1"/>
              <a:t>Трешкин</a:t>
            </a:r>
            <a:r>
              <a:rPr lang="ru-RU" sz="2000" dirty="0"/>
              <a:t> Андрей Васильевич, он же был назначен директором Байкаловского детского дома.</a:t>
            </a:r>
          </a:p>
          <a:p>
            <a:pPr algn="just"/>
            <a:endParaRPr lang="ru-RU" sz="2000" dirty="0"/>
          </a:p>
        </p:txBody>
      </p:sp>
    </p:spTree>
    <p:extLst>
      <p:ext uri="{BB962C8B-B14F-4D97-AF65-F5344CB8AC3E}">
        <p14:creationId xmlns:p14="http://schemas.microsoft.com/office/powerpoint/2010/main" val="1012841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1844824"/>
            <a:ext cx="590474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635896" y="5589240"/>
            <a:ext cx="4564198" cy="646331"/>
          </a:xfrm>
          <a:prstGeom prst="rect">
            <a:avLst/>
          </a:prstGeom>
        </p:spPr>
        <p:txBody>
          <a:bodyPr wrap="none">
            <a:spAutoFit/>
          </a:bodyPr>
          <a:lstStyle/>
          <a:p>
            <a:pPr algn="ctr"/>
            <a:r>
              <a:rPr lang="ru-RU" b="1" dirty="0"/>
              <a:t>2-ой </a:t>
            </a:r>
            <a:r>
              <a:rPr lang="ru-RU" b="1" dirty="0" err="1"/>
              <a:t>Повенецкий</a:t>
            </a:r>
            <a:r>
              <a:rPr lang="ru-RU" b="1" dirty="0"/>
              <a:t> (школьный) детский дом,</a:t>
            </a:r>
            <a:endParaRPr lang="ru-RU" dirty="0"/>
          </a:p>
          <a:p>
            <a:pPr algn="ctr"/>
            <a:r>
              <a:rPr lang="ru-RU" b="1" dirty="0"/>
              <a:t>Карелия, 1937 год</a:t>
            </a:r>
            <a:endParaRPr lang="ru-RU" dirty="0"/>
          </a:p>
        </p:txBody>
      </p:sp>
    </p:spTree>
    <p:extLst>
      <p:ext uri="{BB962C8B-B14F-4D97-AF65-F5344CB8AC3E}">
        <p14:creationId xmlns:p14="http://schemas.microsoft.com/office/powerpoint/2010/main" val="32215396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ProPowerPoint\Шаблоны\В работе\9 Мая\9MayPrin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14" y="17476"/>
            <a:ext cx="925195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Объект 2"/>
          <p:cNvSpPr>
            <a:spLocks noGrp="1"/>
          </p:cNvSpPr>
          <p:nvPr>
            <p:ph idx="1"/>
          </p:nvPr>
        </p:nvSpPr>
        <p:spPr>
          <a:xfrm>
            <a:off x="2411760" y="2420888"/>
            <a:ext cx="6336704" cy="3456384"/>
          </a:xfrm>
        </p:spPr>
        <p:txBody>
          <a:bodyPr/>
          <a:lstStyle/>
          <a:p>
            <a:pPr marL="0" indent="0" algn="ctr">
              <a:buNone/>
            </a:pPr>
            <a:r>
              <a:rPr lang="ru-RU"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 фондам </a:t>
            </a:r>
            <a:r>
              <a:rPr lang="ru-RU"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архива </a:t>
            </a:r>
            <a:r>
              <a:rPr lang="ru-RU"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Администрации </a:t>
            </a:r>
            <a:r>
              <a:rPr lang="ru-RU"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Байкаловского муниципального района</a:t>
            </a:r>
            <a:endParaRPr lang="ru-RU" altLang="ru-RU" dirty="0" smtClean="0">
              <a:solidFill>
                <a:schemeClr val="bg2"/>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46028" y="1855984"/>
            <a:ext cx="5012184" cy="284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771800" y="4725144"/>
            <a:ext cx="5760640" cy="1323439"/>
          </a:xfrm>
          <a:prstGeom prst="rect">
            <a:avLst/>
          </a:prstGeom>
        </p:spPr>
        <p:txBody>
          <a:bodyPr wrap="square">
            <a:spAutoFit/>
          </a:bodyPr>
          <a:lstStyle/>
          <a:p>
            <a:pPr algn="just"/>
            <a:r>
              <a:rPr lang="ru-RU" sz="1600" dirty="0"/>
              <a:t>Воспитанники </a:t>
            </a:r>
            <a:r>
              <a:rPr lang="ru-RU" sz="1600" dirty="0" err="1"/>
              <a:t>Повенецкого</a:t>
            </a:r>
            <a:r>
              <a:rPr lang="ru-RU" sz="1600" dirty="0"/>
              <a:t> детского дома, в большинстве своем, были дети образованных родителей, политических заключенных, которые строили </a:t>
            </a:r>
            <a:r>
              <a:rPr lang="ru-RU" sz="1600" dirty="0" err="1"/>
              <a:t>Беломоро</a:t>
            </a:r>
            <a:r>
              <a:rPr lang="ru-RU" sz="1600" dirty="0"/>
              <a:t>-Балтийский канал, берущий начало в городе Повенец в Карелии. Много детей осталось без родителей.    </a:t>
            </a:r>
          </a:p>
        </p:txBody>
      </p:sp>
    </p:spTree>
    <p:extLst>
      <p:ext uri="{BB962C8B-B14F-4D97-AF65-F5344CB8AC3E}">
        <p14:creationId xmlns:p14="http://schemas.microsoft.com/office/powerpoint/2010/main" val="8286006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Архив 2020\2 Пов. Д.Д. фото\IMG_20230504_1109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2204864"/>
            <a:ext cx="6336704"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7018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556792"/>
            <a:ext cx="4248472"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7873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Архив 2020\2 Пов. Д.Д. фото\IMG_20230504_1102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916832"/>
            <a:ext cx="6264696" cy="389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811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1628800"/>
            <a:ext cx="252028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2088196"/>
            <a:ext cx="237626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635896" y="5517232"/>
            <a:ext cx="4572000" cy="646331"/>
          </a:xfrm>
          <a:prstGeom prst="rect">
            <a:avLst/>
          </a:prstGeom>
        </p:spPr>
        <p:txBody>
          <a:bodyPr>
            <a:spAutoFit/>
          </a:bodyPr>
          <a:lstStyle/>
          <a:p>
            <a:pPr algn="ctr"/>
            <a:r>
              <a:rPr lang="ru-RU" dirty="0"/>
              <a:t>Контрольная работа воспитанника </a:t>
            </a:r>
            <a:endParaRPr lang="ru-RU" dirty="0" smtClean="0"/>
          </a:p>
          <a:p>
            <a:pPr algn="ctr"/>
            <a:r>
              <a:rPr lang="ru-RU" dirty="0" smtClean="0"/>
              <a:t>детского </a:t>
            </a:r>
            <a:r>
              <a:rPr lang="ru-RU" dirty="0"/>
              <a:t>дома </a:t>
            </a:r>
          </a:p>
        </p:txBody>
      </p:sp>
    </p:spTree>
    <p:extLst>
      <p:ext uri="{BB962C8B-B14F-4D97-AF65-F5344CB8AC3E}">
        <p14:creationId xmlns:p14="http://schemas.microsoft.com/office/powerpoint/2010/main" val="37537127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5776" y="1700808"/>
            <a:ext cx="2664296" cy="3888432"/>
          </a:xfrm>
        </p:spPr>
      </p:pic>
      <p:pic>
        <p:nvPicPr>
          <p:cNvPr id="5" name="Объект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2204864"/>
            <a:ext cx="3096344" cy="4104456"/>
          </a:xfrm>
          <a:prstGeom prst="rect">
            <a:avLst/>
          </a:prstGeom>
        </p:spPr>
      </p:pic>
    </p:spTree>
    <p:extLst>
      <p:ext uri="{BB962C8B-B14F-4D97-AF65-F5344CB8AC3E}">
        <p14:creationId xmlns:p14="http://schemas.microsoft.com/office/powerpoint/2010/main" val="7751081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ProPowerPoint\Шаблоны\В работе\9 Мая\9MayPrin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14" y="17476"/>
            <a:ext cx="925195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2328954" y="2492896"/>
            <a:ext cx="6390456" cy="2308324"/>
          </a:xfrm>
          <a:prstGeom prst="rect">
            <a:avLst/>
          </a:prstGeom>
        </p:spPr>
        <p:txBody>
          <a:bodyPr wrap="square">
            <a:spAutoFit/>
          </a:bodyPr>
          <a:lstStyle/>
          <a:p>
            <a:pPr algn="ctr"/>
            <a:r>
              <a:rPr lang="ru-RU" sz="3600" dirty="0">
                <a:solidFill>
                  <a:schemeClr val="bg1"/>
                </a:solidFill>
              </a:rPr>
              <a:t>Карточки эвакуированных в годы Великой Отечественной войны 1941-1945 годы</a:t>
            </a:r>
          </a:p>
          <a:p>
            <a:pPr algn="ctr"/>
            <a:r>
              <a:rPr lang="ru-RU" sz="3600" dirty="0">
                <a:solidFill>
                  <a:schemeClr val="bg1"/>
                </a:solidFill>
              </a:rPr>
              <a:t>Фонд 24</a:t>
            </a:r>
          </a:p>
        </p:txBody>
      </p:sp>
    </p:spTree>
    <p:extLst>
      <p:ext uri="{BB962C8B-B14F-4D97-AF65-F5344CB8AC3E}">
        <p14:creationId xmlns:p14="http://schemas.microsoft.com/office/powerpoint/2010/main" val="8354674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2060848"/>
            <a:ext cx="5364162"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679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1268760"/>
            <a:ext cx="367240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5" y="3789040"/>
            <a:ext cx="6264697"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7484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Архив 2020\Презентация к 9 мая\от Л до П.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916832"/>
            <a:ext cx="5209032" cy="357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7228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ProPowerPoint\Шаблоны\В работе\9 Мая\9MayPrin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14" y="17476"/>
            <a:ext cx="925195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Объект 2"/>
          <p:cNvSpPr>
            <a:spLocks noGrp="1"/>
          </p:cNvSpPr>
          <p:nvPr>
            <p:ph idx="1"/>
          </p:nvPr>
        </p:nvSpPr>
        <p:spPr>
          <a:xfrm>
            <a:off x="2267744" y="2780928"/>
            <a:ext cx="6552728" cy="2592288"/>
          </a:xfrm>
        </p:spPr>
        <p:txBody>
          <a:bodyPr/>
          <a:lstStyle/>
          <a:p>
            <a:pPr marL="0" indent="0" algn="ctr">
              <a:buNone/>
            </a:pPr>
            <a:r>
              <a:rPr lang="ru-RU"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Документы личного происхождения </a:t>
            </a:r>
          </a:p>
          <a:p>
            <a:pPr marL="0" indent="0" algn="ctr">
              <a:buNone/>
            </a:pPr>
            <a:r>
              <a:rPr lang="ru-RU"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Ветеранов Великой Отечественной войны</a:t>
            </a:r>
          </a:p>
          <a:p>
            <a:pPr marL="0" indent="0" algn="ctr">
              <a:buNone/>
            </a:pPr>
            <a:r>
              <a:rPr lang="ru-RU"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Фонд 67 </a:t>
            </a:r>
            <a:endParaRPr lang="ru-RU" altLang="ru-RU"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5143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340769"/>
            <a:ext cx="3816424" cy="223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3789040"/>
            <a:ext cx="6624737"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3134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Архив 2020\Презентация к 9 мая\Ротштейн Ева Соломоновна.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1268760"/>
            <a:ext cx="3960440" cy="239377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Архив 2020\Презентация к 9 мая\Ротштейн Ева Соломоновна 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3861048"/>
            <a:ext cx="6552728" cy="249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358550"/>
      </p:ext>
    </p:extLst>
  </p:cSld>
  <p:clrMapOvr>
    <a:masterClrMapping/>
  </p:clrMapOvr>
  <p:transition spd="slow">
    <p:wheel spokes="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27784" y="2564903"/>
            <a:ext cx="5976664" cy="2092881"/>
          </a:xfrm>
          <a:prstGeom prst="rect">
            <a:avLst/>
          </a:prstGeom>
        </p:spPr>
        <p:txBody>
          <a:bodyPr wrap="square">
            <a:spAutoFit/>
          </a:bodyPr>
          <a:lstStyle/>
          <a:p>
            <a:pPr algn="ctr"/>
            <a:r>
              <a:rPr lang="ru-RU" sz="2600" dirty="0"/>
              <a:t>Презентация подготовлена </a:t>
            </a:r>
            <a:r>
              <a:rPr lang="ru-RU" sz="2600" dirty="0" smtClean="0"/>
              <a:t/>
            </a:r>
            <a:br>
              <a:rPr lang="ru-RU" sz="2600" dirty="0" smtClean="0"/>
            </a:br>
            <a:r>
              <a:rPr lang="ru-RU" sz="2600" dirty="0" smtClean="0"/>
              <a:t>по </a:t>
            </a:r>
            <a:r>
              <a:rPr lang="ru-RU" sz="2600" dirty="0"/>
              <a:t>материалам  архивных фондов </a:t>
            </a:r>
            <a:endParaRPr lang="ru-RU" sz="2600" dirty="0" smtClean="0"/>
          </a:p>
          <a:p>
            <a:pPr algn="ctr"/>
            <a:r>
              <a:rPr lang="ru-RU" sz="2600" dirty="0" smtClean="0"/>
              <a:t>отдела </a:t>
            </a:r>
            <a:r>
              <a:rPr lang="ru-RU" sz="2600" dirty="0"/>
              <a:t>правовой и архивной деятельности Администрации Байкаловского муниципального района </a:t>
            </a:r>
          </a:p>
        </p:txBody>
      </p:sp>
    </p:spTree>
    <p:extLst>
      <p:ext uri="{BB962C8B-B14F-4D97-AF65-F5344CB8AC3E}">
        <p14:creationId xmlns:p14="http://schemas.microsoft.com/office/powerpoint/2010/main" val="2138791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1700808"/>
            <a:ext cx="4212158" cy="432048"/>
          </a:xfrm>
        </p:spPr>
        <p:txBody>
          <a:bodyPr>
            <a:normAutofit fontScale="90000"/>
          </a:bodyPr>
          <a:lstStyle/>
          <a:p>
            <a:pPr algn="l"/>
            <a:r>
              <a:rPr lang="ru-RU" altLang="ru-RU" sz="1600" dirty="0" smtClean="0">
                <a:latin typeface="Times New Roman" panose="02020603050405020304" pitchFamily="18" charset="0"/>
                <a:cs typeface="Times New Roman" panose="02020603050405020304" pitchFamily="18" charset="0"/>
              </a:rPr>
              <a:t>    </a:t>
            </a:r>
            <a:r>
              <a:rPr lang="ru-RU" altLang="ru-RU" sz="2400" b="1" i="1" dirty="0" smtClean="0">
                <a:latin typeface="Times New Roman" panose="02020603050405020304" pitchFamily="18" charset="0"/>
                <a:cs typeface="Times New Roman" panose="02020603050405020304" pitchFamily="18" charset="0"/>
              </a:rPr>
              <a:t>Арефьев </a:t>
            </a:r>
            <a:r>
              <a:rPr lang="ru-RU" altLang="ru-RU" sz="2400" b="1" i="1" dirty="0">
                <a:latin typeface="Times New Roman" panose="02020603050405020304" pitchFamily="18" charset="0"/>
                <a:cs typeface="Times New Roman" panose="02020603050405020304" pitchFamily="18" charset="0"/>
              </a:rPr>
              <a:t>Валентин Петрович </a:t>
            </a:r>
            <a:r>
              <a:rPr lang="ru-RU" alt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195736" y="3284984"/>
            <a:ext cx="3528392" cy="1944216"/>
          </a:xfrm>
        </p:spPr>
        <p:txBody>
          <a:bodyPr/>
          <a:lstStyle/>
          <a:p>
            <a:pPr marL="0" indent="0" algn="just">
              <a:buNone/>
            </a:pPr>
            <a:r>
              <a:rPr lang="ru-RU" sz="2400" b="1" i="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sz="1800" b="1" i="1" dirty="0" smtClean="0">
                <a:latin typeface="Times New Roman" panose="02020603050405020304" pitchFamily="18" charset="0"/>
                <a:cs typeface="Times New Roman" panose="02020603050405020304" pitchFamily="18" charset="0"/>
              </a:rPr>
              <a:t>Валентин </a:t>
            </a:r>
            <a:r>
              <a:rPr lang="ru-RU" sz="1800" b="1" i="1" dirty="0">
                <a:latin typeface="Times New Roman" panose="02020603050405020304" pitchFamily="18" charset="0"/>
                <a:cs typeface="Times New Roman" panose="02020603050405020304" pitchFamily="18" charset="0"/>
              </a:rPr>
              <a:t>Петрович </a:t>
            </a:r>
            <a:r>
              <a:rPr lang="ru-RU" sz="1800" dirty="0">
                <a:latin typeface="Times New Roman" panose="02020603050405020304" pitchFamily="18" charset="0"/>
                <a:cs typeface="Times New Roman" panose="02020603050405020304" pitchFamily="18" charset="0"/>
              </a:rPr>
              <a:t>родился </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29 </a:t>
            </a:r>
            <a:r>
              <a:rPr lang="ru-RU" sz="1800" dirty="0">
                <a:latin typeface="Times New Roman" panose="02020603050405020304" pitchFamily="18" charset="0"/>
                <a:cs typeface="Times New Roman" panose="02020603050405020304" pitchFamily="18" charset="0"/>
              </a:rPr>
              <a:t>июля 1911 года в селе Байкалово </a:t>
            </a:r>
            <a:r>
              <a:rPr lang="ru-RU" sz="1800" dirty="0" smtClean="0">
                <a:latin typeface="Times New Roman" panose="02020603050405020304" pitchFamily="18" charset="0"/>
                <a:cs typeface="Times New Roman" panose="02020603050405020304" pitchFamily="18" charset="0"/>
              </a:rPr>
              <a:t>Свердловской области в </a:t>
            </a:r>
            <a:r>
              <a:rPr lang="ru-RU" sz="1800" dirty="0">
                <a:latin typeface="Times New Roman" panose="02020603050405020304" pitchFamily="18" charset="0"/>
                <a:cs typeface="Times New Roman" panose="02020603050405020304" pitchFamily="18" charset="0"/>
              </a:rPr>
              <a:t>крестьянской семье</a:t>
            </a:r>
            <a:r>
              <a:rPr lang="ru-RU" sz="1800" dirty="0" smtClean="0">
                <a:latin typeface="Times New Roman" panose="02020603050405020304" pitchFamily="18" charset="0"/>
                <a:cs typeface="Times New Roman" panose="02020603050405020304" pitchFamily="18" charset="0"/>
              </a:rPr>
              <a:t>.</a:t>
            </a:r>
          </a:p>
          <a:p>
            <a:pPr marL="0" indent="0" algn="just">
              <a:buNone/>
            </a:pPr>
            <a:r>
              <a:rPr lang="ru-RU" sz="1800"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2492896"/>
            <a:ext cx="2660526"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Текст 3"/>
          <p:cNvSpPr txBox="1">
            <a:spLocks/>
          </p:cNvSpPr>
          <p:nvPr/>
        </p:nvSpPr>
        <p:spPr>
          <a:xfrm>
            <a:off x="5724128" y="5789422"/>
            <a:ext cx="2952328" cy="519898"/>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sz="1200" dirty="0" smtClean="0">
                <a:latin typeface="Times New Roman" panose="02020603050405020304" pitchFamily="18" charset="0"/>
                <a:cs typeface="Times New Roman" panose="02020603050405020304" pitchFamily="18" charset="0"/>
              </a:rPr>
              <a:t>Арефьев Валентин Петрович в юные годы</a:t>
            </a:r>
          </a:p>
          <a:p>
            <a:pPr marL="0" indent="0" algn="ctr">
              <a:buNone/>
            </a:pPr>
            <a:r>
              <a:rPr lang="ru-RU" sz="1200" dirty="0" smtClean="0">
                <a:latin typeface="Times New Roman" panose="02020603050405020304" pitchFamily="18" charset="0"/>
                <a:cs typeface="Times New Roman" panose="02020603050405020304" pitchFamily="18" charset="0"/>
              </a:rPr>
              <a:t>Ф. 67, Оп. 1, Д.1 Л/П, Л. 5</a:t>
            </a:r>
          </a:p>
          <a:p>
            <a:endParaRPr lang="ru-RU" sz="1200" dirty="0"/>
          </a:p>
        </p:txBody>
      </p:sp>
    </p:spTree>
    <p:extLst>
      <p:ext uri="{BB962C8B-B14F-4D97-AF65-F5344CB8AC3E}">
        <p14:creationId xmlns:p14="http://schemas.microsoft.com/office/powerpoint/2010/main" val="1953709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ProPowerPoint\Шаблоны\В работе\9 Мая\9-MayPr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0" y="116632"/>
            <a:ext cx="9251950" cy="699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Объект 2"/>
          <p:cNvSpPr>
            <a:spLocks noGrp="1"/>
          </p:cNvSpPr>
          <p:nvPr>
            <p:ph idx="1"/>
          </p:nvPr>
        </p:nvSpPr>
        <p:spPr>
          <a:xfrm>
            <a:off x="539552" y="2924944"/>
            <a:ext cx="4176464" cy="2232248"/>
          </a:xfrm>
        </p:spPr>
        <p:txBody>
          <a:bodyPr/>
          <a:lstStyle/>
          <a:p>
            <a:pPr marL="0" indent="0" algn="just">
              <a:buNone/>
            </a:pPr>
            <a:r>
              <a:rPr lang="ru-RU" sz="1800" dirty="0" smtClean="0">
                <a:latin typeface="Times New Roman" panose="02020603050405020304" pitchFamily="18" charset="0"/>
                <a:cs typeface="Times New Roman" panose="02020603050405020304" pitchFamily="18" charset="0"/>
              </a:rPr>
              <a:t>         В </a:t>
            </a:r>
            <a:r>
              <a:rPr lang="ru-RU" sz="1800" dirty="0">
                <a:latin typeface="Times New Roman" panose="02020603050405020304" pitchFamily="18" charset="0"/>
                <a:cs typeface="Times New Roman" panose="02020603050405020304" pitchFamily="18" charset="0"/>
              </a:rPr>
              <a:t>апреле 1933 года по путевке комсомола был направлен на учебу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в педагогический техникум. </a:t>
            </a:r>
          </a:p>
          <a:p>
            <a:pPr marL="0" indent="0" algn="just">
              <a:buNone/>
            </a:pPr>
            <a:r>
              <a:rPr lang="ru-RU" sz="1800" dirty="0">
                <a:latin typeface="Times New Roman" panose="02020603050405020304" pitchFamily="18" charset="0"/>
                <a:cs typeface="Times New Roman" panose="02020603050405020304" pitchFamily="18" charset="0"/>
              </a:rPr>
              <a:t>После окончания  девятимесячных курсов стал учителем начальных классов в Еланской школе.</a:t>
            </a:r>
          </a:p>
          <a:p>
            <a:endParaRPr lang="ru-RU" altLang="ru-RU" sz="1800" dirty="0" smtClean="0">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636912"/>
            <a:ext cx="380365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36134" y="5229200"/>
            <a:ext cx="3816424" cy="646331"/>
          </a:xfrm>
          <a:prstGeom prst="rect">
            <a:avLst/>
          </a:prstGeom>
          <a:noFill/>
        </p:spPr>
        <p:txBody>
          <a:bodyPr wrap="square" rtlCol="0">
            <a:spAutoFit/>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Удостоверение о направлении </a:t>
            </a:r>
          </a:p>
          <a:p>
            <a:pPr algn="ctr"/>
            <a:r>
              <a:rPr lang="ru-RU" sz="1200" dirty="0" smtClean="0">
                <a:solidFill>
                  <a:schemeClr val="tx1"/>
                </a:solidFill>
                <a:latin typeface="Times New Roman" panose="02020603050405020304" pitchFamily="18" charset="0"/>
                <a:cs typeface="Times New Roman" panose="02020603050405020304" pitchFamily="18" charset="0"/>
              </a:rPr>
              <a:t>в г. Оханск на </a:t>
            </a:r>
            <a:r>
              <a:rPr lang="ru-RU" sz="1200" dirty="0" err="1" smtClean="0">
                <a:solidFill>
                  <a:schemeClr val="tx1"/>
                </a:solidFill>
                <a:latin typeface="Times New Roman" panose="02020603050405020304" pitchFamily="18" charset="0"/>
                <a:cs typeface="Times New Roman" panose="02020603050405020304" pitchFamily="18" charset="0"/>
              </a:rPr>
              <a:t>пед.курсы</a:t>
            </a:r>
            <a:endParaRPr lang="ru-RU" sz="1200" dirty="0" smtClean="0">
              <a:solidFill>
                <a:schemeClr val="tx1"/>
              </a:solidFill>
              <a:latin typeface="Times New Roman" panose="02020603050405020304" pitchFamily="18" charset="0"/>
              <a:cs typeface="Times New Roman" panose="02020603050405020304" pitchFamily="18" charset="0"/>
            </a:endParaRPr>
          </a:p>
          <a:p>
            <a:pPr algn="ctr"/>
            <a:r>
              <a:rPr lang="ru-RU" sz="1200" dirty="0" smtClean="0">
                <a:solidFill>
                  <a:schemeClr val="tx1"/>
                </a:solidFill>
                <a:latin typeface="Times New Roman" panose="02020603050405020304" pitchFamily="18" charset="0"/>
                <a:cs typeface="Times New Roman" panose="02020603050405020304" pitchFamily="18" charset="0"/>
              </a:rPr>
              <a:t>Ф. 67, Оп. 1, Д. 1, Л. 4</a:t>
            </a:r>
            <a:endParaRPr lang="ru-RU" sz="12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67744" y="2204864"/>
            <a:ext cx="6552728" cy="3528392"/>
          </a:xfrm>
        </p:spPr>
        <p:txBody>
          <a:bodyPr/>
          <a:lstStyle/>
          <a:p>
            <a:pPr marL="0" indent="0" algn="just">
              <a:buNone/>
            </a:pPr>
            <a:r>
              <a:rPr lang="ru-RU" sz="1700" i="1" dirty="0" smtClean="0">
                <a:latin typeface="Times New Roman" panose="02020603050405020304" pitchFamily="18" charset="0"/>
                <a:cs typeface="Times New Roman" panose="02020603050405020304" pitchFamily="18" charset="0"/>
              </a:rPr>
              <a:t>         В </a:t>
            </a:r>
            <a:r>
              <a:rPr lang="ru-RU" sz="1700" i="1" dirty="0">
                <a:latin typeface="Times New Roman" panose="02020603050405020304" pitchFamily="18" charset="0"/>
                <a:cs typeface="Times New Roman" panose="02020603050405020304" pitchFamily="18" charset="0"/>
              </a:rPr>
              <a:t>августе 1942 года был призван в ряды Советской армии. </a:t>
            </a:r>
            <a:r>
              <a:rPr lang="ru-RU" sz="1700" dirty="0">
                <a:latin typeface="Times New Roman" panose="02020603050405020304" pitchFamily="18" charset="0"/>
                <a:cs typeface="Times New Roman" panose="02020603050405020304" pitchFamily="18" charset="0"/>
              </a:rPr>
              <a:t>Вначале служил в запасном полку г. Кирова командиром отделения, помощником командира взвода топографов-вычислителей. </a:t>
            </a:r>
            <a:r>
              <a:rPr lang="ru-RU" sz="1700" dirty="0" smtClean="0">
                <a:latin typeface="Times New Roman" panose="02020603050405020304" pitchFamily="18" charset="0"/>
                <a:cs typeface="Times New Roman" panose="02020603050405020304" pitchFamily="18" charset="0"/>
              </a:rPr>
              <a:t/>
            </a:r>
            <a:br>
              <a:rPr lang="ru-RU" sz="1700" dirty="0" smtClean="0">
                <a:latin typeface="Times New Roman" panose="02020603050405020304" pitchFamily="18" charset="0"/>
                <a:cs typeface="Times New Roman" panose="02020603050405020304" pitchFamily="18" charset="0"/>
              </a:rPr>
            </a:br>
            <a:r>
              <a:rPr lang="ru-RU" sz="1700" dirty="0" smtClean="0">
                <a:latin typeface="Times New Roman" panose="02020603050405020304" pitchFamily="18" charset="0"/>
                <a:cs typeface="Times New Roman" panose="02020603050405020304" pitchFamily="18" charset="0"/>
              </a:rPr>
              <a:t>В </a:t>
            </a:r>
            <a:r>
              <a:rPr lang="ru-RU" sz="1700" dirty="0">
                <a:latin typeface="Times New Roman" panose="02020603050405020304" pitchFamily="18" charset="0"/>
                <a:cs typeface="Times New Roman" panose="02020603050405020304" pitchFamily="18" charset="0"/>
              </a:rPr>
              <a:t>1943 году направлен в действующую армию разведчиком-наблюдателем на северно-западном фронте, там был принят </a:t>
            </a:r>
            <a:r>
              <a:rPr lang="ru-RU" sz="1700" dirty="0" smtClean="0">
                <a:latin typeface="Times New Roman" panose="02020603050405020304" pitchFamily="18" charset="0"/>
                <a:cs typeface="Times New Roman" panose="02020603050405020304" pitchFamily="18" charset="0"/>
              </a:rPr>
              <a:t/>
            </a:r>
            <a:br>
              <a:rPr lang="ru-RU" sz="1700" dirty="0" smtClean="0">
                <a:latin typeface="Times New Roman" panose="02020603050405020304" pitchFamily="18" charset="0"/>
                <a:cs typeface="Times New Roman" panose="02020603050405020304" pitchFamily="18" charset="0"/>
              </a:rPr>
            </a:br>
            <a:r>
              <a:rPr lang="ru-RU" sz="1700" dirty="0" smtClean="0">
                <a:latin typeface="Times New Roman" panose="02020603050405020304" pitchFamily="18" charset="0"/>
                <a:cs typeface="Times New Roman" panose="02020603050405020304" pitchFamily="18" charset="0"/>
              </a:rPr>
              <a:t>в </a:t>
            </a:r>
            <a:r>
              <a:rPr lang="ru-RU" sz="1700" dirty="0">
                <a:latin typeface="Times New Roman" panose="02020603050405020304" pitchFamily="18" charset="0"/>
                <a:cs typeface="Times New Roman" panose="02020603050405020304" pitchFamily="18" charset="0"/>
              </a:rPr>
              <a:t>партию. После формирования частей весной 1943 года был зачислен в состав 26 артиллерийского полка, который участвовал </a:t>
            </a:r>
            <a:r>
              <a:rPr lang="ru-RU" sz="1700" dirty="0" smtClean="0">
                <a:latin typeface="Times New Roman" panose="02020603050405020304" pitchFamily="18" charset="0"/>
                <a:cs typeface="Times New Roman" panose="02020603050405020304" pitchFamily="18" charset="0"/>
              </a:rPr>
              <a:t/>
            </a:r>
            <a:br>
              <a:rPr lang="ru-RU" sz="1700" dirty="0" smtClean="0">
                <a:latin typeface="Times New Roman" panose="02020603050405020304" pitchFamily="18" charset="0"/>
                <a:cs typeface="Times New Roman" panose="02020603050405020304" pitchFamily="18" charset="0"/>
              </a:rPr>
            </a:br>
            <a:r>
              <a:rPr lang="ru-RU" sz="1700" dirty="0" smtClean="0">
                <a:latin typeface="Times New Roman" panose="02020603050405020304" pitchFamily="18" charset="0"/>
                <a:cs typeface="Times New Roman" panose="02020603050405020304" pitchFamily="18" charset="0"/>
              </a:rPr>
              <a:t>в </a:t>
            </a:r>
            <a:r>
              <a:rPr lang="ru-RU" sz="1700" dirty="0">
                <a:latin typeface="Times New Roman" panose="02020603050405020304" pitchFamily="18" charset="0"/>
                <a:cs typeface="Times New Roman" panose="02020603050405020304" pitchFamily="18" charset="0"/>
              </a:rPr>
              <a:t>наступательных боях на Западном, Белорусском, затем Дальневосточном фронтах. Демобилизовался в середине 1946 года. </a:t>
            </a:r>
            <a:r>
              <a:rPr lang="ru-RU" sz="1700" dirty="0" smtClean="0">
                <a:latin typeface="Times New Roman" panose="02020603050405020304" pitchFamily="18" charset="0"/>
                <a:cs typeface="Times New Roman" panose="02020603050405020304" pitchFamily="18" charset="0"/>
              </a:rPr>
              <a:t>               </a:t>
            </a:r>
          </a:p>
          <a:p>
            <a:pPr marL="0" indent="0" algn="just">
              <a:buNone/>
            </a:pPr>
            <a:r>
              <a:rPr lang="ru-RU" sz="1700" dirty="0">
                <a:latin typeface="Times New Roman" panose="02020603050405020304" pitchFamily="18" charset="0"/>
                <a:cs typeface="Times New Roman" panose="02020603050405020304" pitchFamily="18" charset="0"/>
              </a:rPr>
              <a:t> </a:t>
            </a:r>
            <a:r>
              <a:rPr lang="ru-RU" sz="1700" dirty="0" smtClean="0">
                <a:latin typeface="Times New Roman" panose="02020603050405020304" pitchFamily="18" charset="0"/>
                <a:cs typeface="Times New Roman" panose="02020603050405020304" pitchFamily="18" charset="0"/>
              </a:rPr>
              <a:t>        За </a:t>
            </a:r>
            <a:r>
              <a:rPr lang="ru-RU" sz="1700" dirty="0">
                <a:latin typeface="Times New Roman" panose="02020603050405020304" pitchFamily="18" charset="0"/>
                <a:cs typeface="Times New Roman" panose="02020603050405020304" pitchFamily="18" charset="0"/>
              </a:rPr>
              <a:t>боевые заслуги награжден орденом Отечественной войны </a:t>
            </a:r>
            <a:r>
              <a:rPr lang="ru-RU" sz="1700" dirty="0" smtClean="0">
                <a:latin typeface="Times New Roman" panose="02020603050405020304" pitchFamily="18" charset="0"/>
                <a:cs typeface="Times New Roman" panose="02020603050405020304" pitchFamily="18" charset="0"/>
              </a:rPr>
              <a:t/>
            </a:r>
            <a:br>
              <a:rPr lang="ru-RU" sz="1700" dirty="0" smtClean="0">
                <a:latin typeface="Times New Roman" panose="02020603050405020304" pitchFamily="18" charset="0"/>
                <a:cs typeface="Times New Roman" panose="02020603050405020304" pitchFamily="18" charset="0"/>
              </a:rPr>
            </a:br>
            <a:r>
              <a:rPr lang="ru-RU" sz="1700" dirty="0" smtClean="0">
                <a:latin typeface="Times New Roman" panose="02020603050405020304" pitchFamily="18" charset="0"/>
                <a:cs typeface="Times New Roman" panose="02020603050405020304" pitchFamily="18" charset="0"/>
              </a:rPr>
              <a:t>2 </a:t>
            </a:r>
            <a:r>
              <a:rPr lang="ru-RU" sz="1700" dirty="0">
                <a:latin typeface="Times New Roman" panose="02020603050405020304" pitchFamily="18" charset="0"/>
                <a:cs typeface="Times New Roman" panose="02020603050405020304" pitchFamily="18" charset="0"/>
              </a:rPr>
              <a:t>степени, 3 орденами Красной Звезды, медалями «За боевые заслуги», «За взятие </a:t>
            </a:r>
            <a:r>
              <a:rPr lang="ru-RU" sz="1700" dirty="0" err="1">
                <a:latin typeface="Times New Roman" panose="02020603050405020304" pitchFamily="18" charset="0"/>
                <a:cs typeface="Times New Roman" panose="02020603050405020304" pitchFamily="18" charset="0"/>
              </a:rPr>
              <a:t>Киненсберга</a:t>
            </a:r>
            <a:r>
              <a:rPr lang="ru-RU" sz="1700" dirty="0">
                <a:latin typeface="Times New Roman" panose="02020603050405020304" pitchFamily="18" charset="0"/>
                <a:cs typeface="Times New Roman" panose="02020603050405020304" pitchFamily="18" charset="0"/>
              </a:rPr>
              <a:t>», За победу над Германией, </a:t>
            </a:r>
            <a:r>
              <a:rPr lang="ru-RU" sz="1700" dirty="0" smtClean="0">
                <a:latin typeface="Times New Roman" panose="02020603050405020304" pitchFamily="18" charset="0"/>
                <a:cs typeface="Times New Roman" panose="02020603050405020304" pitchFamily="18" charset="0"/>
              </a:rPr>
              <a:t/>
            </a:r>
            <a:br>
              <a:rPr lang="ru-RU" sz="1700" dirty="0" smtClean="0">
                <a:latin typeface="Times New Roman" panose="02020603050405020304" pitchFamily="18" charset="0"/>
                <a:cs typeface="Times New Roman" panose="02020603050405020304" pitchFamily="18" charset="0"/>
              </a:rPr>
            </a:br>
            <a:r>
              <a:rPr lang="ru-RU" sz="1700" dirty="0" smtClean="0">
                <a:latin typeface="Times New Roman" panose="02020603050405020304" pitchFamily="18" charset="0"/>
                <a:cs typeface="Times New Roman" panose="02020603050405020304" pitchFamily="18" charset="0"/>
              </a:rPr>
              <a:t>за </a:t>
            </a:r>
            <a:r>
              <a:rPr lang="ru-RU" sz="1700" dirty="0">
                <a:latin typeface="Times New Roman" panose="02020603050405020304" pitchFamily="18" charset="0"/>
                <a:cs typeface="Times New Roman" panose="02020603050405020304" pitchFamily="18" charset="0"/>
              </a:rPr>
              <a:t>Победу над Японией. </a:t>
            </a:r>
          </a:p>
        </p:txBody>
      </p:sp>
    </p:spTree>
    <p:extLst>
      <p:ext uri="{BB962C8B-B14F-4D97-AF65-F5344CB8AC3E}">
        <p14:creationId xmlns:p14="http://schemas.microsoft.com/office/powerpoint/2010/main" val="3889094235"/>
      </p:ext>
    </p:extLst>
  </p:cSld>
  <p:clrMapOvr>
    <a:masterClrMapping/>
  </p:clrMapOvr>
  <p:transition spd="slow">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95736" y="2852936"/>
            <a:ext cx="3384376" cy="1872208"/>
          </a:xfrm>
        </p:spPr>
        <p:txBody>
          <a:bodyPr/>
          <a:lstStyle/>
          <a:p>
            <a:pPr marL="0" indent="0" algn="just">
              <a:buNone/>
            </a:pPr>
            <a:r>
              <a:rPr lang="ru-RU" sz="1600" dirty="0" smtClean="0">
                <a:latin typeface="Times New Roman" panose="02020603050405020304" pitchFamily="18" charset="0"/>
                <a:cs typeface="Times New Roman" panose="02020603050405020304" pitchFamily="18" charset="0"/>
              </a:rPr>
              <a:t>С </a:t>
            </a:r>
            <a:r>
              <a:rPr lang="ru-RU" sz="1600" dirty="0">
                <a:latin typeface="Times New Roman" panose="02020603050405020304" pitchFamily="18" charset="0"/>
                <a:cs typeface="Times New Roman" panose="02020603050405020304" pitchFamily="18" charset="0"/>
              </a:rPr>
              <a:t>юных лет и до преклонного возраста увлекался художественной самодеятельностью. </a:t>
            </a:r>
            <a:endParaRPr lang="ru-RU" sz="1600" dirty="0" smtClean="0">
              <a:latin typeface="Times New Roman" panose="02020603050405020304" pitchFamily="18" charset="0"/>
              <a:cs typeface="Times New Roman" panose="02020603050405020304" pitchFamily="18" charset="0"/>
            </a:endParaRPr>
          </a:p>
          <a:p>
            <a:pPr marL="0" indent="0" algn="just">
              <a:buNone/>
            </a:pPr>
            <a:r>
              <a:rPr lang="ru-RU" sz="1600" dirty="0" smtClean="0">
                <a:latin typeface="Times New Roman" panose="02020603050405020304" pitchFamily="18" charset="0"/>
                <a:cs typeface="Times New Roman" panose="02020603050405020304" pitchFamily="18" charset="0"/>
              </a:rPr>
              <a:t>Его </a:t>
            </a:r>
            <a:r>
              <a:rPr lang="ru-RU" sz="1600" dirty="0">
                <a:latin typeface="Times New Roman" panose="02020603050405020304" pitchFamily="18" charset="0"/>
                <a:cs typeface="Times New Roman" panose="02020603050405020304" pitchFamily="18" charset="0"/>
              </a:rPr>
              <a:t>«коньком» были народные </a:t>
            </a:r>
            <a:r>
              <a:rPr lang="ru-RU" sz="1600" dirty="0" smtClean="0">
                <a:latin typeface="Times New Roman" panose="02020603050405020304" pitchFamily="18" charset="0"/>
                <a:cs typeface="Times New Roman" panose="02020603050405020304" pitchFamily="18" charset="0"/>
              </a:rPr>
              <a:t>инструменты, в частности, мандолина</a:t>
            </a:r>
            <a:r>
              <a:rPr lang="ru-RU" sz="1600" dirty="0">
                <a:latin typeface="Times New Roman" panose="02020603050405020304" pitchFamily="18" charset="0"/>
                <a:cs typeface="Times New Roman" panose="02020603050405020304" pitchFamily="18" charset="0"/>
              </a:rPr>
              <a:t>. </a:t>
            </a:r>
            <a:endParaRPr lang="ru-RU" sz="1600" dirty="0" smtClean="0">
              <a:latin typeface="Times New Roman" panose="02020603050405020304" pitchFamily="18" charset="0"/>
              <a:cs typeface="Times New Roman" panose="02020603050405020304" pitchFamily="18" charset="0"/>
            </a:endParaRPr>
          </a:p>
          <a:p>
            <a:pPr marL="0" indent="0" algn="just">
              <a:buNone/>
            </a:pPr>
            <a:endParaRPr lang="ru-RU" sz="1600" dirty="0"/>
          </a:p>
        </p:txBody>
      </p:sp>
      <p:pic>
        <p:nvPicPr>
          <p:cNvPr id="4" name="Picture 2" descr="C:\Users\Людмила Геннадьевна\Desktop\для электронной презентации\Выступление.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312" y="1735477"/>
            <a:ext cx="3105160" cy="36377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26781" y="5446385"/>
            <a:ext cx="3165699" cy="446276"/>
          </a:xfrm>
          <a:prstGeom prst="rect">
            <a:avLst/>
          </a:prstGeom>
          <a:noFill/>
        </p:spPr>
        <p:txBody>
          <a:bodyPr wrap="square" rtlCol="0">
            <a:spAutoFit/>
          </a:bodyPr>
          <a:lstStyle/>
          <a:p>
            <a:pPr algn="just"/>
            <a:r>
              <a:rPr lang="ru-RU" sz="1150" dirty="0" smtClean="0">
                <a:latin typeface="Times New Roman" panose="02020603050405020304" pitchFamily="18" charset="0"/>
                <a:cs typeface="Times New Roman" panose="02020603050405020304" pitchFamily="18" charset="0"/>
              </a:rPr>
              <a:t>Выступление в составе оркестра народных инструментов  г. Свердловск  7 мая 1976   года</a:t>
            </a:r>
            <a:endParaRPr lang="ru-RU" sz="115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937687" y="5877272"/>
            <a:ext cx="1786066" cy="261610"/>
          </a:xfrm>
          <a:prstGeom prst="rect">
            <a:avLst/>
          </a:prstGeom>
        </p:spPr>
        <p:txBody>
          <a:bodyPr wrap="none">
            <a:spAutoFit/>
          </a:bodyPr>
          <a:lstStyle/>
          <a:p>
            <a:r>
              <a:rPr lang="ru-RU" sz="1100" dirty="0">
                <a:latin typeface="Times New Roman" panose="02020603050405020304" pitchFamily="18" charset="0"/>
                <a:cs typeface="Times New Roman" panose="02020603050405020304" pitchFamily="18" charset="0"/>
              </a:rPr>
              <a:t>Ф. 67, Оп. 1 Л/П, Д. 5, Л. 2</a:t>
            </a:r>
          </a:p>
        </p:txBody>
      </p:sp>
    </p:spTree>
    <p:extLst>
      <p:ext uri="{BB962C8B-B14F-4D97-AF65-F5344CB8AC3E}">
        <p14:creationId xmlns:p14="http://schemas.microsoft.com/office/powerpoint/2010/main" val="3257166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988839"/>
            <a:ext cx="2736304" cy="199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C:\Users\Людмила Геннадьевна\Desktop\для электронной презентации\Классификационный билет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556792"/>
            <a:ext cx="2772718" cy="2088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68144" y="3671446"/>
            <a:ext cx="2304256" cy="261610"/>
          </a:xfrm>
          <a:prstGeom prst="rect">
            <a:avLst/>
          </a:prstGeom>
          <a:noFill/>
        </p:spPr>
        <p:txBody>
          <a:bodyPr wrap="square" rtlCol="0">
            <a:spAutoFit/>
          </a:bodyPr>
          <a:lstStyle/>
          <a:p>
            <a:pPr algn="ctr"/>
            <a:r>
              <a:rPr lang="ru-RU" sz="1100" dirty="0" smtClean="0">
                <a:latin typeface="Times New Roman" panose="02020603050405020304" pitchFamily="18" charset="0"/>
                <a:cs typeface="Times New Roman" panose="02020603050405020304" pitchFamily="18" charset="0"/>
              </a:rPr>
              <a:t>Ф. 67, Оп. 1 Л/П, Д. 1, Л. 6</a:t>
            </a:r>
            <a:endParaRPr lang="ru-RU" sz="11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2560494" y="4103201"/>
            <a:ext cx="6336704" cy="2062103"/>
          </a:xfrm>
          <a:prstGeom prst="rect">
            <a:avLst/>
          </a:prstGeom>
        </p:spPr>
        <p:txBody>
          <a:bodyPr wrap="square">
            <a:spAutoFit/>
          </a:bodyPr>
          <a:lstStyle/>
          <a:p>
            <a:pPr algn="just"/>
            <a:r>
              <a:rPr lang="ru-RU" sz="2000"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До </a:t>
            </a:r>
            <a:r>
              <a:rPr lang="ru-RU" dirty="0">
                <a:latin typeface="Times New Roman" panose="02020603050405020304" pitchFamily="18" charset="0"/>
                <a:cs typeface="Times New Roman" panose="02020603050405020304" pitchFamily="18" charset="0"/>
              </a:rPr>
              <a:t>последних </a:t>
            </a:r>
            <a:r>
              <a:rPr lang="ru-RU" dirty="0" smtClean="0">
                <a:latin typeface="Times New Roman" panose="02020603050405020304" pitchFamily="18" charset="0"/>
                <a:cs typeface="Times New Roman" panose="02020603050405020304" pitchFamily="18" charset="0"/>
              </a:rPr>
              <a:t>дней он не </a:t>
            </a:r>
            <a:r>
              <a:rPr lang="ru-RU" dirty="0">
                <a:latin typeface="Times New Roman" panose="02020603050405020304" pitchFamily="18" charset="0"/>
                <a:cs typeface="Times New Roman" panose="02020603050405020304" pitchFamily="18" charset="0"/>
              </a:rPr>
              <a:t>оставлял увлечение шахматами. Особенно любил решать шахматные задачи и этюды, бывал </a:t>
            </a: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числе победителей конкурсов.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Активно </a:t>
            </a:r>
            <a:r>
              <a:rPr lang="ru-RU" dirty="0">
                <a:latin typeface="Times New Roman" panose="02020603050405020304" pitchFamily="18" charset="0"/>
                <a:cs typeface="Times New Roman" panose="02020603050405020304" pitchFamily="18" charset="0"/>
              </a:rPr>
              <a:t>участвуя </a:t>
            </a:r>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работе отряда «Поиск</a:t>
            </a:r>
            <a:r>
              <a:rPr lang="ru-RU" dirty="0" smtClean="0">
                <a:latin typeface="Times New Roman" panose="02020603050405020304" pitchFamily="18" charset="0"/>
                <a:cs typeface="Times New Roman" panose="02020603050405020304" pitchFamily="18" charset="0"/>
              </a:rPr>
              <a:t>» и </a:t>
            </a:r>
            <a:r>
              <a:rPr lang="ru-RU" dirty="0">
                <a:latin typeface="Times New Roman" panose="02020603050405020304" pitchFamily="18" charset="0"/>
                <a:cs typeface="Times New Roman" panose="02020603050405020304" pitchFamily="18" charset="0"/>
              </a:rPr>
              <a:t>ведя обширную военно-патриотическую деятельность, </a:t>
            </a:r>
            <a:r>
              <a:rPr lang="ru-RU" dirty="0" smtClean="0">
                <a:latin typeface="Times New Roman" panose="02020603050405020304" pitchFamily="18" charset="0"/>
                <a:cs typeface="Times New Roman" panose="02020603050405020304" pitchFamily="18" charset="0"/>
              </a:rPr>
              <a:t>он являлся </a:t>
            </a:r>
            <a:r>
              <a:rPr lang="ru-RU" dirty="0">
                <a:latin typeface="Times New Roman" panose="02020603050405020304" pitchFamily="18" charset="0"/>
                <a:cs typeface="Times New Roman" panose="02020603050405020304" pitchFamily="18" charset="0"/>
              </a:rPr>
              <a:t>инициатором открытия Байкаловского краеведческого музея </a:t>
            </a: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1985 году. </a:t>
            </a:r>
          </a:p>
        </p:txBody>
      </p:sp>
    </p:spTree>
    <p:extLst>
      <p:ext uri="{BB962C8B-B14F-4D97-AF65-F5344CB8AC3E}">
        <p14:creationId xmlns:p14="http://schemas.microsoft.com/office/powerpoint/2010/main" val="3536735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Людмила Геннадьевна\Desktop\для электронной презентации\Почетный гражданин.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1" y="1700807"/>
            <a:ext cx="5817693" cy="26445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11960" y="4345359"/>
            <a:ext cx="3312368" cy="307777"/>
          </a:xfrm>
          <a:prstGeom prst="rect">
            <a:avLst/>
          </a:prstGeom>
          <a:noFill/>
        </p:spPr>
        <p:txBody>
          <a:bodyPr wrap="square" rtlCol="0">
            <a:spAutoFit/>
          </a:bodyPr>
          <a:lstStyle/>
          <a:p>
            <a:pPr algn="ctr"/>
            <a:r>
              <a:rPr lang="ru-RU" sz="1400" dirty="0" smtClean="0">
                <a:latin typeface="Times New Roman" panose="02020603050405020304" pitchFamily="18" charset="0"/>
                <a:cs typeface="Times New Roman" panose="02020603050405020304" pitchFamily="18" charset="0"/>
              </a:rPr>
              <a:t>Арефьев В.П. на снимке в центре </a:t>
            </a:r>
            <a:endParaRPr lang="ru-RU" sz="14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483768" y="4841865"/>
            <a:ext cx="6264696" cy="1323439"/>
          </a:xfrm>
          <a:prstGeom prst="rect">
            <a:avLst/>
          </a:prstGeom>
        </p:spPr>
        <p:txBody>
          <a:bodyPr wrap="square">
            <a:spAutoFit/>
          </a:bodyPr>
          <a:lstStyle/>
          <a:p>
            <a:pPr algn="just"/>
            <a:r>
              <a:rPr lang="ru-RU" sz="1600" dirty="0" smtClean="0">
                <a:latin typeface="Times New Roman" panose="02020603050405020304" pitchFamily="18" charset="0"/>
                <a:cs typeface="Times New Roman" panose="02020603050405020304" pitchFamily="18" charset="0"/>
              </a:rPr>
              <a:t>         К </a:t>
            </a:r>
            <a:r>
              <a:rPr lang="ru-RU" sz="1600" dirty="0">
                <a:latin typeface="Times New Roman" panose="02020603050405020304" pitchFamily="18" charset="0"/>
                <a:cs typeface="Times New Roman" panose="02020603050405020304" pitchFamily="18" charset="0"/>
              </a:rPr>
              <a:t>боевым наградам прибавились </a:t>
            </a:r>
            <a:r>
              <a:rPr lang="ru-RU" sz="1600" dirty="0" smtClean="0">
                <a:latin typeface="Times New Roman" panose="02020603050405020304" pitchFamily="18" charset="0"/>
                <a:cs typeface="Times New Roman" panose="02020603050405020304" pitchFamily="18" charset="0"/>
              </a:rPr>
              <a:t>медали: </a:t>
            </a:r>
          </a:p>
          <a:p>
            <a:pPr algn="just"/>
            <a:r>
              <a:rPr lang="ru-RU" sz="1600" dirty="0" smtClean="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За доблестный труд</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 ознаменование </a:t>
            </a:r>
            <a:r>
              <a:rPr lang="ru-RU" sz="1600" dirty="0" smtClean="0">
                <a:latin typeface="Times New Roman" panose="02020603050405020304" pitchFamily="18" charset="0"/>
                <a:cs typeface="Times New Roman" panose="02020603050405020304" pitchFamily="18" charset="0"/>
              </a:rPr>
              <a:t>100-летия со </a:t>
            </a:r>
            <a:r>
              <a:rPr lang="ru-RU" sz="1600" dirty="0">
                <a:latin typeface="Times New Roman" panose="02020603050405020304" pitchFamily="18" charset="0"/>
                <a:cs typeface="Times New Roman" panose="02020603050405020304" pitchFamily="18" charset="0"/>
              </a:rPr>
              <a:t>дня рождения  В. И. Ленина», </a:t>
            </a:r>
            <a:r>
              <a:rPr lang="ru-RU" sz="1600" dirty="0" smtClean="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Ве­теран труда»  и многие юбилейные. </a:t>
            </a:r>
            <a:endParaRPr lang="ru-RU" sz="1600" dirty="0" smtClean="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В </a:t>
            </a:r>
            <a:r>
              <a:rPr lang="ru-RU" sz="1600" dirty="0">
                <a:latin typeface="Times New Roman" panose="02020603050405020304" pitchFamily="18" charset="0"/>
                <a:cs typeface="Times New Roman" panose="02020603050405020304" pitchFamily="18" charset="0"/>
              </a:rPr>
              <a:t>1980 году </a:t>
            </a:r>
            <a:r>
              <a:rPr lang="ru-RU" sz="1600" dirty="0" smtClean="0">
                <a:latin typeface="Times New Roman" panose="02020603050405020304" pitchFamily="18" charset="0"/>
                <a:cs typeface="Times New Roman" panose="02020603050405020304" pitchFamily="18" charset="0"/>
              </a:rPr>
              <a:t>ему </a:t>
            </a:r>
            <a:r>
              <a:rPr lang="ru-RU" sz="1600" dirty="0">
                <a:latin typeface="Times New Roman" panose="02020603050405020304" pitchFamily="18" charset="0"/>
                <a:cs typeface="Times New Roman" panose="02020603050405020304" pitchFamily="18" charset="0"/>
              </a:rPr>
              <a:t>присвоено звание «Почетный гражданин Байкалово».</a:t>
            </a:r>
          </a:p>
        </p:txBody>
      </p:sp>
    </p:spTree>
    <p:extLst>
      <p:ext uri="{BB962C8B-B14F-4D97-AF65-F5344CB8AC3E}">
        <p14:creationId xmlns:p14="http://schemas.microsoft.com/office/powerpoint/2010/main" val="27750447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9May">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9May</Template>
  <TotalTime>637</TotalTime>
  <Words>518</Words>
  <Application>Microsoft Office PowerPoint</Application>
  <PresentationFormat>Экран (4:3)</PresentationFormat>
  <Paragraphs>67</Paragraphs>
  <Slides>32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9May</vt:lpstr>
      <vt:lpstr> «Великая Отечественная война  1941-1945 гг. в архивных документах» </vt:lpstr>
      <vt:lpstr>Презентация PowerPoint</vt:lpstr>
      <vt:lpstr>Презентация PowerPoint</vt:lpstr>
      <vt:lpstr>    Арефьев Валентин Петрович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Панов Григорий Александрович</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9 Мая</dc:subject>
  <dc:creator>Людмила Геннадьевна</dc:creator>
  <dc:description>http://propowerpoint.ru - Бесплатные шаблоны для презентаций. Полезные советы и уроки PowerPoint .</dc:description>
  <cp:lastModifiedBy>Людмила Геннадьевна</cp:lastModifiedBy>
  <cp:revision>51</cp:revision>
  <dcterms:created xsi:type="dcterms:W3CDTF">2023-05-04T09:16:54Z</dcterms:created>
  <dcterms:modified xsi:type="dcterms:W3CDTF">2023-05-11T08:21:26Z</dcterms:modified>
</cp:coreProperties>
</file>