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967" r:id="rId2"/>
  </p:sldMasterIdLst>
  <p:notesMasterIdLst>
    <p:notesMasterId r:id="rId10"/>
  </p:notesMasterIdLst>
  <p:sldIdLst>
    <p:sldId id="261" r:id="rId3"/>
    <p:sldId id="256" r:id="rId4"/>
    <p:sldId id="257" r:id="rId5"/>
    <p:sldId id="258" r:id="rId6"/>
    <p:sldId id="259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6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Сведения о служащих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штатная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2"/>
                <c:pt idx="0">
                  <c:v>общая численность муниципальных служащих</c:v>
                </c:pt>
                <c:pt idx="1">
                  <c:v>Общая численность служащих, подающих сведения о своих доходах, имуществе, обязательствах имущественного характера, а также доходах, имуществе, обязательствах имущественного характера супруги (супруга), а также несовершеннолетних детей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57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D4-44C1-9792-CFDC0DC0EFC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2"/>
                <c:pt idx="0">
                  <c:v>общая численность муниципальных служащих</c:v>
                </c:pt>
                <c:pt idx="1">
                  <c:v>Общая численность служащих, подающих сведения о своих доходах, имуществе, обязательствах имущественного характера, а также доходах, имуществе, обязательствах имущественного характера супруги (супруга), а также несовершеннолетних детей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57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D4-44C1-9792-CFDC0DC0E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6461568"/>
        <c:axId val="136458616"/>
      </c:barChart>
      <c:catAx>
        <c:axId val="136461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458616"/>
        <c:crosses val="autoZero"/>
        <c:auto val="1"/>
        <c:lblAlgn val="ctr"/>
        <c:lblOffset val="100"/>
        <c:noMultiLvlLbl val="0"/>
      </c:catAx>
      <c:valAx>
        <c:axId val="136458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46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Численность </a:t>
            </a:r>
            <a:r>
              <a:rPr lang="ru-RU" dirty="0" smtClean="0"/>
              <a:t>ответственных лиц по </a:t>
            </a:r>
            <a:r>
              <a:rPr lang="ru-RU" dirty="0"/>
              <a:t>профилактике коррупционных и иных правонарушений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подразделений (должностных лиц) по профилактике коррупционных и иных правонарушений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8F-4376-82E1-3F6E44F2C0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8F-4376-82E1-3F6E44F2C0A4}"/>
              </c:ext>
            </c:extLst>
          </c:dPt>
          <c:cat>
            <c:strRef>
              <c:f>Лист1!$A$2:$A$3</c:f>
              <c:strCache>
                <c:ptCount val="2"/>
                <c:pt idx="0">
                  <c:v>штатная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01-426F-9DC0-9C76E49448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1A4FA-F962-4C09-BEFB-B58798DF2E25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238AC-D3E4-450F-8135-991995C85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7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26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24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0255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848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6769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566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271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55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096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764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60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89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321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830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9204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3635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6089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160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5956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0116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38410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32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019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72105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1166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5541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36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455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65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2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35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64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5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9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3D1DB0-FDC9-4844-B74D-20E24E66008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0E7B5FF-9341-4A4B-B106-4E8F22410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736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  <p:sldLayoutId id="2147483979" r:id="rId12"/>
    <p:sldLayoutId id="2147483980" r:id="rId13"/>
    <p:sldLayoutId id="2147483981" r:id="rId14"/>
    <p:sldLayoutId id="2147483982" r:id="rId15"/>
    <p:sldLayoutId id="2147483983" r:id="rId16"/>
    <p:sldLayoutId id="214748398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1" y="781050"/>
            <a:ext cx="9391650" cy="4029075"/>
          </a:xfrm>
        </p:spPr>
        <p:txBody>
          <a:bodyPr/>
          <a:lstStyle/>
          <a:p>
            <a:pPr algn="ctr"/>
            <a:r>
              <a:rPr lang="ru-RU" sz="4000" i="1" dirty="0" smtClean="0"/>
              <a:t>Отчет </a:t>
            </a:r>
            <a:br>
              <a:rPr lang="ru-RU" sz="4000" i="1" dirty="0" smtClean="0"/>
            </a:br>
            <a:r>
              <a:rPr lang="ru-RU" sz="4000" i="1" dirty="0" smtClean="0"/>
              <a:t>об исполнении плана мероприятий по противодействию коррупции</a:t>
            </a:r>
            <a:br>
              <a:rPr lang="ru-RU" sz="4000" i="1" dirty="0" smtClean="0"/>
            </a:br>
            <a:r>
              <a:rPr lang="ru-RU" sz="4000" i="1" dirty="0" smtClean="0"/>
              <a:t>Администрация Байкаловского муниципального района за </a:t>
            </a:r>
            <a:r>
              <a:rPr lang="ru-RU" sz="4000" i="1" dirty="0" smtClean="0"/>
              <a:t>2024 </a:t>
            </a:r>
            <a:r>
              <a:rPr lang="ru-RU" sz="4000" i="1" dirty="0" smtClean="0"/>
              <a:t>год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251916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41831"/>
            <a:ext cx="8048625" cy="596369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2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7419973" y="4162425"/>
            <a:ext cx="3905251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ru-RU" b="1" i="1" dirty="0" smtClean="0"/>
              <a:t>Принято на службу за </a:t>
            </a:r>
            <a:r>
              <a:rPr lang="ru-RU" b="1" i="1" dirty="0" smtClean="0"/>
              <a:t>2024 </a:t>
            </a:r>
            <a:r>
              <a:rPr lang="ru-RU" b="1" i="1" dirty="0" smtClean="0"/>
              <a:t>год – </a:t>
            </a:r>
            <a:r>
              <a:rPr lang="ru-RU" b="1" i="1" dirty="0" smtClean="0">
                <a:solidFill>
                  <a:schemeClr val="tx1"/>
                </a:solidFill>
              </a:rPr>
              <a:t>0</a:t>
            </a:r>
            <a:r>
              <a:rPr lang="ru-RU" b="1" i="1" dirty="0" smtClean="0"/>
              <a:t> </a:t>
            </a:r>
            <a:r>
              <a:rPr lang="ru-RU" b="1" i="1" dirty="0" smtClean="0"/>
              <a:t>муниципальных </a:t>
            </a:r>
            <a:r>
              <a:rPr lang="ru-RU" b="1" i="1" dirty="0" smtClean="0"/>
              <a:t>служащих, обязанных представлять сведения о доходах…</a:t>
            </a:r>
            <a:endParaRPr lang="ru-RU" b="1" i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81442986"/>
              </p:ext>
            </p:extLst>
          </p:nvPr>
        </p:nvGraphicFramePr>
        <p:xfrm>
          <a:off x="409575" y="1343024"/>
          <a:ext cx="7200900" cy="513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849" y="1095375"/>
            <a:ext cx="3609975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88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25" y="228601"/>
            <a:ext cx="9209087" cy="704849"/>
          </a:xfrm>
        </p:spPr>
        <p:txBody>
          <a:bodyPr>
            <a:normAutofit/>
          </a:bodyPr>
          <a:lstStyle/>
          <a:p>
            <a:pPr algn="ctr"/>
            <a:r>
              <a:rPr lang="ru-RU" sz="1800" b="1" i="1" dirty="0" smtClean="0"/>
              <a:t>Сведения о количестве лиц, ответственных за профилактику коррупционных и иных правонарушений</a:t>
            </a:r>
            <a:endParaRPr lang="ru-RU" sz="1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9450" y="1857376"/>
            <a:ext cx="4227512" cy="1152524"/>
          </a:xfrm>
        </p:spPr>
        <p:txBody>
          <a:bodyPr>
            <a:normAutofit/>
          </a:bodyPr>
          <a:lstStyle/>
          <a:p>
            <a:pPr algn="ctr"/>
            <a:r>
              <a:rPr lang="ru-RU" i="1" dirty="0"/>
              <a:t>Количество лиц с опытом работы в данной сфере свыше 3-х лет - </a:t>
            </a:r>
            <a:r>
              <a:rPr lang="ru-RU" i="1" dirty="0" smtClean="0"/>
              <a:t>3</a:t>
            </a:r>
            <a:endParaRPr lang="ru-RU" i="1" dirty="0"/>
          </a:p>
          <a:p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484565"/>
              </p:ext>
            </p:extLst>
          </p:nvPr>
        </p:nvGraphicFramePr>
        <p:xfrm>
          <a:off x="1866900" y="1390650"/>
          <a:ext cx="4629150" cy="4513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23210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2398" y="114301"/>
            <a:ext cx="6815669" cy="923924"/>
          </a:xfrm>
        </p:spPr>
        <p:txBody>
          <a:bodyPr>
            <a:noAutofit/>
          </a:bodyPr>
          <a:lstStyle/>
          <a:p>
            <a:pPr algn="ctr"/>
            <a: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Отчет </a:t>
            </a:r>
            <a:b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 исполнении плана мероприятий по противодействию коррупции</a:t>
            </a:r>
            <a:b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200" b="1" i="1" dirty="0" err="1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АдминистрациИ</a:t>
            </a:r>
            <a: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ru-RU" sz="1200" b="1" i="1" dirty="0" err="1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БайкаловскОГО</a:t>
            </a:r>
            <a: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i="1" dirty="0" err="1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муниципальнОГО</a:t>
            </a:r>
            <a: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i="1" dirty="0" err="1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районА</a:t>
            </a:r>
            <a: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 2023 год</a:t>
            </a:r>
            <a:endParaRPr lang="ru-RU" sz="1200" b="1" i="1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2398" y="1609724"/>
            <a:ext cx="6815669" cy="364807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699530"/>
              </p:ext>
            </p:extLst>
          </p:nvPr>
        </p:nvGraphicFramePr>
        <p:xfrm>
          <a:off x="238898" y="1112109"/>
          <a:ext cx="11810228" cy="52315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71220">
                  <a:extLst>
                    <a:ext uri="{9D8B030D-6E8A-4147-A177-3AD203B41FA5}">
                      <a16:colId xmlns:a16="http://schemas.microsoft.com/office/drawing/2014/main" val="1224840707"/>
                    </a:ext>
                  </a:extLst>
                </a:gridCol>
                <a:gridCol w="1728165">
                  <a:extLst>
                    <a:ext uri="{9D8B030D-6E8A-4147-A177-3AD203B41FA5}">
                      <a16:colId xmlns:a16="http://schemas.microsoft.com/office/drawing/2014/main" val="2025159374"/>
                    </a:ext>
                  </a:extLst>
                </a:gridCol>
                <a:gridCol w="2914529">
                  <a:extLst>
                    <a:ext uri="{9D8B030D-6E8A-4147-A177-3AD203B41FA5}">
                      <a16:colId xmlns:a16="http://schemas.microsoft.com/office/drawing/2014/main" val="4081616977"/>
                    </a:ext>
                  </a:extLst>
                </a:gridCol>
                <a:gridCol w="1896314">
                  <a:extLst>
                    <a:ext uri="{9D8B030D-6E8A-4147-A177-3AD203B41FA5}">
                      <a16:colId xmlns:a16="http://schemas.microsoft.com/office/drawing/2014/main" val="2226908828"/>
                    </a:ext>
                  </a:extLst>
                </a:gridCol>
              </a:tblGrid>
              <a:tr h="614030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 Плана</a:t>
                      </a:r>
                      <a:endParaRPr lang="ru-RU" sz="105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Установленный срок исполнения мероприятия Плана</a:t>
                      </a:r>
                      <a:endParaRPr lang="ru-RU" sz="105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</a:t>
                      </a:r>
                      <a:br>
                        <a:rPr lang="ru-RU" sz="105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5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реализации мероприятия (проведенная работа)</a:t>
                      </a:r>
                      <a:endParaRPr lang="ru-RU" sz="105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результатов выполнения мероприятия (результат) </a:t>
                      </a:r>
                      <a:endParaRPr lang="ru-RU" sz="105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940251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Проведение антикоррупционной экспертизы  проектов нормативных правовых актов муниципального образования Байкаловский муниципальный район, действующих нормативных правовых актов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В течение года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За </a:t>
                      </a:r>
                      <a:r>
                        <a:rPr lang="ru-RU" sz="1050" kern="1200" dirty="0" smtClean="0">
                          <a:effectLst/>
                        </a:rPr>
                        <a:t>2024 </a:t>
                      </a:r>
                      <a:r>
                        <a:rPr lang="ru-RU" sz="1050" kern="1200" dirty="0" smtClean="0">
                          <a:effectLst/>
                        </a:rPr>
                        <a:t>год проведена антикоррупционная экспертиза </a:t>
                      </a:r>
                      <a:r>
                        <a:rPr lang="ru-RU" sz="1050" kern="1200" dirty="0" smtClean="0">
                          <a:effectLst/>
                        </a:rPr>
                        <a:t>47 </a:t>
                      </a:r>
                      <a:r>
                        <a:rPr lang="ru-RU" sz="1050" kern="1200" dirty="0" smtClean="0">
                          <a:effectLst/>
                        </a:rPr>
                        <a:t>проектов нормативных актов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486239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Обеспечение участия независимых экспертов в антикоррупционной экспертизе путем размещения проектов нормативных правовых актов на официальном сайте администрации в сети «Интернет»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 течение года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На сайте в разделе проекты размещено </a:t>
                      </a:r>
                      <a:r>
                        <a:rPr lang="ru-RU" sz="1050" kern="1200" dirty="0" smtClean="0">
                          <a:effectLst/>
                        </a:rPr>
                        <a:t>42 </a:t>
                      </a:r>
                      <a:r>
                        <a:rPr lang="ru-RU" sz="1050" kern="1200" dirty="0" smtClean="0">
                          <a:effectLst/>
                        </a:rPr>
                        <a:t>проекта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1050" dirty="0" smtClean="0"/>
                    </a:p>
                    <a:p>
                      <a:pPr algn="ctr"/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26960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Разработка и утверждение в установленном порядке административных регламентов предоставления муниципальных услуг, внесение изменений в принятые административные регламенты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В течение года по мере изменения законодательства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Изменения внесены в </a:t>
                      </a:r>
                      <a:r>
                        <a:rPr lang="ru-RU" sz="1050" kern="1200" dirty="0" smtClean="0">
                          <a:effectLst/>
                        </a:rPr>
                        <a:t>5 </a:t>
                      </a:r>
                      <a:r>
                        <a:rPr lang="ru-RU" sz="1050" kern="1200" dirty="0" smtClean="0">
                          <a:effectLst/>
                        </a:rPr>
                        <a:t>регламентов, разработаны и утверждены </a:t>
                      </a:r>
                      <a:r>
                        <a:rPr lang="ru-RU" sz="1050" kern="1200" dirty="0" smtClean="0">
                          <a:effectLst/>
                        </a:rPr>
                        <a:t>8 </a:t>
                      </a:r>
                      <a:r>
                        <a:rPr lang="ru-RU" sz="1050" kern="1200" dirty="0" smtClean="0">
                          <a:effectLst/>
                        </a:rPr>
                        <a:t>регламентов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590134"/>
                  </a:ext>
                </a:extLst>
              </a:tr>
              <a:tr h="1301744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Осуществление контроля </a:t>
                      </a:r>
                    </a:p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за предоставлением муниципальными  служащими и лицами, замещающими муниципальные  должности  сведений о доходах, об имуществе и обязательствах имущественного характера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Ежегодно </a:t>
                      </a:r>
                    </a:p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до 30 апреля (муниципальные служащие),</a:t>
                      </a:r>
                    </a:p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до 01 апреля</a:t>
                      </a:r>
                    </a:p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(муниципальные должности)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Все обязанные лица представили сведения по установленной форме, в установленный срок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232673"/>
                  </a:ext>
                </a:extLst>
              </a:tr>
              <a:tr h="957888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Опубликование в средствах массовой информации и размещение на официальном сайте администрации в сети Интернет информационно-аналитических материалов о реализации в муниципальном образовании антикоррупционной политики.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ежеквартально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Подраздел «Противодействие коррупции» на сайте поддерживается в актуальном состоянии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28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1471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95550" y="95251"/>
            <a:ext cx="8172449" cy="6191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b="1" i="1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br>
              <a:rPr lang="ru-RU" sz="1200" b="1" i="1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i="1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плана мероприятий по противодействию коррупции</a:t>
            </a:r>
            <a:br>
              <a:rPr lang="ru-RU" sz="1200" b="1" i="1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i="1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МО Байкаловский муниципальный </a:t>
            </a:r>
            <a:r>
              <a:rPr lang="ru-RU" sz="1200" b="1" i="1" dirty="0" smtClean="0">
                <a:solidFill>
                  <a:schemeClr val="dk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 за 2020 </a:t>
            </a:r>
            <a:r>
              <a:rPr lang="ru-RU" sz="1200" b="1" i="1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958650"/>
              </p:ext>
            </p:extLst>
          </p:nvPr>
        </p:nvGraphicFramePr>
        <p:xfrm>
          <a:off x="0" y="-2641300"/>
          <a:ext cx="11906249" cy="900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013">
                  <a:extLst>
                    <a:ext uri="{9D8B030D-6E8A-4147-A177-3AD203B41FA5}">
                      <a16:colId xmlns:a16="http://schemas.microsoft.com/office/drawing/2014/main" val="2124898423"/>
                    </a:ext>
                  </a:extLst>
                </a:gridCol>
                <a:gridCol w="2397232">
                  <a:extLst>
                    <a:ext uri="{9D8B030D-6E8A-4147-A177-3AD203B41FA5}">
                      <a16:colId xmlns:a16="http://schemas.microsoft.com/office/drawing/2014/main" val="196192257"/>
                    </a:ext>
                  </a:extLst>
                </a:gridCol>
                <a:gridCol w="1953242">
                  <a:extLst>
                    <a:ext uri="{9D8B030D-6E8A-4147-A177-3AD203B41FA5}">
                      <a16:colId xmlns:a16="http://schemas.microsoft.com/office/drawing/2014/main" val="3183524486"/>
                    </a:ext>
                  </a:extLst>
                </a:gridCol>
                <a:gridCol w="2371762">
                  <a:extLst>
                    <a:ext uri="{9D8B030D-6E8A-4147-A177-3AD203B41FA5}">
                      <a16:colId xmlns:a16="http://schemas.microsoft.com/office/drawing/2014/main" val="1809725026"/>
                    </a:ext>
                  </a:extLst>
                </a:gridCol>
              </a:tblGrid>
              <a:tr h="553728">
                <a:tc>
                  <a:txBody>
                    <a:bodyPr/>
                    <a:lstStyle/>
                    <a:p>
                      <a:pPr algn="ctr"/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 Плана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Установленный срок исполнения мероприятия Плана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</a:t>
                      </a:r>
                      <a:br>
                        <a:rPr lang="ru-RU" sz="105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реализации мероприятия (проведенная работа)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результатов выполнения мероприятия (результат) 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434112"/>
                  </a:ext>
                </a:extLst>
              </a:tr>
              <a:tr h="397556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Проверка целевого и эффективного использования бюджетных средств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 контрольных мероприятий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Проведено 13 проверок, результаты размещены на сайте администрации в подразделе «Финансовый контроль» Финансового управления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Выполняется в установленные сроки</a:t>
                      </a:r>
                      <a:endParaRPr lang="ru-R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659180"/>
                  </a:ext>
                </a:extLst>
              </a:tr>
              <a:tr h="811632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возможности оперативного взаимодействия граждан с органом местного самоуправления в сфере противодействия коррупции (функционирование «телефона доверия», электронной почты для приема сообщений по вопросам противодействия коррупции)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мере обращения представителей институтов гражданского общества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Обращений не поступало 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выполняется в виду отсутствия обращений</a:t>
                      </a:r>
                      <a:endParaRPr lang="ru-R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148492"/>
                  </a:ext>
                </a:extLst>
              </a:tr>
              <a:tr h="1394340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анализа соблюдения запретов, ограничений и требований, установленных в целях противодействия коррупции, в том числе касающихся получения подарков отдельными категориями лиц, выполнения иной оплачиваемой работы, обязанности уведомлять об обращениях в целях склонения к совершению коррупционных правонарушений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ежегодно, за I квартал отчётного года – до 10 апреля отчётного года; за II квартал отчётного года – до 10 июля отчётного года; за III квартал отчётного года – до 10 октября отчётного года; за отчётный год – до 10 января года, следующего за отчётным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Нарушений запретов, ограничений, требований, не выявлено</a:t>
                      </a:r>
                      <a:r>
                        <a:rPr lang="ru-RU" sz="11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Уведомлений об иной оплачиваемой деятельности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-1,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уведомлений о получении подарков-0</a:t>
                      </a:r>
                      <a:endParaRPr lang="ru-RU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Выполняется в установленные сроки</a:t>
                      </a:r>
                      <a:endParaRPr lang="ru-R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923520"/>
                  </a:ext>
                </a:extLst>
              </a:tr>
              <a:tr h="861372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у муниципальных служащих органов местного самоуправления муниципального образования, расположенного на территории Байкаловского района, отрицательного отношения к коррупции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ежегодно, </a:t>
                      </a:r>
                    </a:p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01 октября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Памятки -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консультации, беседы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учебное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занятие-1, самостоятельное изучение примеров судебной практики и методических рекомендаций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Выполняется в установленные сроки</a:t>
                      </a:r>
                      <a:endParaRPr lang="ru-R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802694"/>
                  </a:ext>
                </a:extLst>
              </a:tr>
              <a:tr h="861372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социологических исследований для оценки уровня коррупции в муниципальном образовании Байкаловский муниципальный район, и по результатам этих исследований принятие необходимых мер по  совершенствованию работы по противодействию коррупции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ежегодно, </a:t>
                      </a:r>
                    </a:p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01 октября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</a:rPr>
                        <a:t>за прошедший год уровень коррупции в районе низкий по мнению </a:t>
                      </a:r>
                      <a:r>
                        <a:rPr lang="ru-RU" sz="1050" dirty="0" smtClean="0">
                          <a:solidFill>
                            <a:schemeClr val="bg1"/>
                          </a:solidFill>
                        </a:rPr>
                        <a:t>74,4% </a:t>
                      </a:r>
                      <a:r>
                        <a:rPr lang="ru-RU" sz="1050" dirty="0" smtClean="0">
                          <a:solidFill>
                            <a:schemeClr val="bg1"/>
                          </a:solidFill>
                        </a:rPr>
                        <a:t>опрошенных, средний </a:t>
                      </a:r>
                      <a:r>
                        <a:rPr lang="ru-RU" sz="1050" dirty="0" smtClean="0">
                          <a:solidFill>
                            <a:schemeClr val="bg1"/>
                          </a:solidFill>
                        </a:rPr>
                        <a:t>23,10%, </a:t>
                      </a:r>
                      <a:r>
                        <a:rPr lang="ru-RU" sz="1050" dirty="0" smtClean="0">
                          <a:solidFill>
                            <a:schemeClr val="bg1"/>
                          </a:solidFill>
                        </a:rPr>
                        <a:t>высокий – </a:t>
                      </a:r>
                      <a:r>
                        <a:rPr lang="ru-RU" sz="1050" dirty="0" smtClean="0">
                          <a:solidFill>
                            <a:schemeClr val="bg1"/>
                          </a:solidFill>
                        </a:rPr>
                        <a:t>2,6% </a:t>
                      </a:r>
                      <a:r>
                        <a:rPr lang="ru-RU" sz="1050" dirty="0" smtClean="0">
                          <a:solidFill>
                            <a:schemeClr val="bg1"/>
                          </a:solidFill>
                        </a:rPr>
                        <a:t>опрошенных, затруднились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</a:rPr>
                        <a:t> ответить 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</a:rPr>
                        <a:t>0%.</a:t>
                      </a:r>
                      <a:endParaRPr lang="ru-RU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Выполняется в установленные сроки</a:t>
                      </a:r>
                      <a:endParaRPr lang="ru-R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444218"/>
                  </a:ext>
                </a:extLst>
              </a:tr>
              <a:tr h="1015977"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контроля за работой по предупреждению коррупции в муниципальных организациях (учреждений и предприятий) муниципального образования, расположенного на территории Байкаловского района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ежегодно, </a:t>
                      </a:r>
                    </a:p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01 октября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Осуществлен мониторинг  реализации муниципальными организациями обязанности принимать меры по предупреждению коррупции посредством запроса информации.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Выполняется в установленные сроки</a:t>
                      </a:r>
                      <a:endParaRPr lang="ru-R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735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64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1102" y="694936"/>
            <a:ext cx="11041812" cy="5436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chemeClr val="bg1"/>
                </a:solidFill>
                <a:latin typeface="Liberation Serif"/>
                <a:ea typeface="Calibri" panose="020F0502020204030204" pitchFamily="34" charset="0"/>
                <a:cs typeface="Liberation Serif"/>
              </a:rPr>
              <a:t>Установленные </a:t>
            </a:r>
            <a:r>
              <a:rPr lang="ru-RU" i="1" dirty="0">
                <a:solidFill>
                  <a:schemeClr val="bg1"/>
                </a:solidFill>
                <a:latin typeface="Liberation Serif"/>
                <a:ea typeface="Calibri" panose="020F0502020204030204" pitchFamily="34" charset="0"/>
                <a:cs typeface="Liberation Serif"/>
              </a:rPr>
              <a:t>целевые показатели</a:t>
            </a:r>
            <a:r>
              <a:rPr lang="ru-RU" b="1" i="1" dirty="0">
                <a:solidFill>
                  <a:schemeClr val="bg1"/>
                </a:solidFill>
                <a:latin typeface="Liberation Serif"/>
                <a:ea typeface="Calibri" panose="020F0502020204030204" pitchFamily="34" charset="0"/>
                <a:cs typeface="Liberation Serif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Liberation Serif"/>
                <a:ea typeface="Calibri" panose="020F0502020204030204" pitchFamily="34" charset="0"/>
                <a:cs typeface="Liberation Serif"/>
              </a:rPr>
              <a:t>эффективности реализации муниципального плана </a:t>
            </a:r>
            <a:r>
              <a:rPr lang="ru-RU" i="1" dirty="0" smtClean="0">
                <a:solidFill>
                  <a:schemeClr val="bg1"/>
                </a:solidFill>
                <a:latin typeface="Liberation Serif"/>
                <a:ea typeface="Calibri" panose="020F0502020204030204" pitchFamily="34" charset="0"/>
                <a:cs typeface="Liberation Serif"/>
              </a:rPr>
              <a:t>противодействия коррупции: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Liberation Serif"/>
                <a:ea typeface="Calibri" panose="020F0502020204030204" pitchFamily="34" charset="0"/>
                <a:cs typeface="Liberation Serif"/>
              </a:rPr>
              <a:t>1.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Доля проектов нормативных правовых актов, прошедших антикоррупционную экспертизу в отчетном периоде, от общего количества проектов нормативных правовых актов, подлежащих антикоррупционной экспертизе в отчетном периоде 100%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Liberation Serif"/>
                <a:ea typeface="Calibri" panose="020F0502020204030204" pitchFamily="34" charset="0"/>
                <a:cs typeface="Liberation Serif"/>
              </a:rPr>
              <a:t>2.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Доля муниципальных служащих Байкаловского муниципального района, своевременно представивших сведения о доходах, расходах, об имуществе и обязательствах имущественного характера, от общего числа муниципальных служащих Байкаловского муниципального района, обязанных представлять такие сведения 100%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Доля муниципальных служащих, допустивших нарушения законодательства об ограничениях и запретах, требованиях о предотвращении или об урегулировании конфликта интересов, иных обязанностей, установленных в целях противодействия коррупции от общего числа муниципальных служащих0%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Доля обращений о коррупционных проявлениях муниципальных служащих и работников Администрации Байкаловского муниципального района, факты которых подтвердились, от общего количества обращений (сообщений) о коррупции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0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i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установленные целевые показатели достигнуты.</a:t>
            </a:r>
            <a:endParaRPr lang="ru-RU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8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276226"/>
            <a:ext cx="2306123" cy="374563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выводы: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037" y="864973"/>
            <a:ext cx="8534400" cy="4926227"/>
          </a:xfrm>
        </p:spPr>
        <p:txBody>
          <a:bodyPr>
            <a:noAutofit/>
          </a:bodyPr>
          <a:lstStyle/>
          <a:p>
            <a:r>
              <a:rPr lang="ru-RU" sz="1600" dirty="0"/>
              <a:t>Из </a:t>
            </a:r>
            <a:r>
              <a:rPr lang="ru-RU" sz="1600" dirty="0" smtClean="0"/>
              <a:t>22</a:t>
            </a:r>
            <a:r>
              <a:rPr lang="ru-RU" sz="1600" i="1" dirty="0" smtClean="0"/>
              <a:t> </a:t>
            </a:r>
            <a:r>
              <a:rPr lang="ru-RU" sz="1600" dirty="0"/>
              <a:t>мероприятий Плана, запланированных к выполнению в </a:t>
            </a:r>
            <a:r>
              <a:rPr lang="ru-RU" sz="1600" dirty="0" smtClean="0"/>
              <a:t>2024 </a:t>
            </a:r>
            <a:r>
              <a:rPr lang="ru-RU" sz="1600" dirty="0"/>
              <a:t>году, выполнено </a:t>
            </a:r>
            <a:r>
              <a:rPr lang="ru-RU" sz="1600" dirty="0" smtClean="0"/>
              <a:t>21 мероприятие, </a:t>
            </a:r>
            <a:r>
              <a:rPr lang="ru-RU" sz="1600" dirty="0"/>
              <a:t>из них:</a:t>
            </a:r>
          </a:p>
          <a:p>
            <a:pPr marL="0" indent="0">
              <a:buNone/>
            </a:pPr>
            <a:r>
              <a:rPr lang="ru-RU" sz="1600" dirty="0"/>
              <a:t>выполнено в полном объеме в установленные сроки </a:t>
            </a:r>
            <a:r>
              <a:rPr lang="ru-RU" sz="1600" dirty="0" smtClean="0"/>
              <a:t>21</a:t>
            </a:r>
            <a:r>
              <a:rPr lang="ru-RU" sz="1600" i="1" dirty="0" smtClean="0"/>
              <a:t> </a:t>
            </a:r>
            <a:r>
              <a:rPr lang="ru-RU" sz="1600" dirty="0" smtClean="0"/>
              <a:t>мероприятие;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выполнено в полном объеме с нарушением установленных сроков – </a:t>
            </a:r>
            <a:r>
              <a:rPr lang="ru-RU" sz="1600" i="1" dirty="0"/>
              <a:t>0 </a:t>
            </a:r>
            <a:r>
              <a:rPr lang="ru-RU" sz="1600" dirty="0"/>
              <a:t>мероприятий; </a:t>
            </a:r>
          </a:p>
          <a:p>
            <a:pPr marL="0" indent="0">
              <a:buNone/>
            </a:pPr>
            <a:r>
              <a:rPr lang="ru-RU" sz="1600" dirty="0"/>
              <a:t>не выполнено – </a:t>
            </a:r>
            <a:r>
              <a:rPr lang="ru-RU" sz="1600" i="1" dirty="0"/>
              <a:t>1 </a:t>
            </a:r>
            <a:r>
              <a:rPr lang="ru-RU" sz="1600" dirty="0"/>
              <a:t>мероприятие по причине не разработки предложений по систематизации и актуализации нормативно-правовой базы в сфере противодействия коррупции, учитывая необходимость своевременного приведения норм законодательства о противодействии коррупции в соответствие с нормами иного законодательства Российской Федерации, устранения пробелов и противоречий в правовом регулировании в сфере противодействия коррупции, а также неэффективных и устаревших норм, содержащихся в нормативных правовых актах Российской Федерации о противодействии коррупции.</a:t>
            </a:r>
            <a:endParaRPr lang="ru-RU" sz="1600" i="1" dirty="0"/>
          </a:p>
          <a:p>
            <a:r>
              <a:rPr lang="ru-RU" i="1" dirty="0" smtClean="0"/>
              <a:t>Причин и условий, способствовавших коррупционным нарушениям </a:t>
            </a:r>
            <a:r>
              <a:rPr lang="ru-RU" i="1" smtClean="0"/>
              <a:t>за </a:t>
            </a:r>
            <a:r>
              <a:rPr lang="ru-RU" i="1" smtClean="0"/>
              <a:t>2024 </a:t>
            </a:r>
            <a:r>
              <a:rPr lang="ru-RU" i="1" dirty="0" smtClean="0"/>
              <a:t>год не выявлено.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0313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653</TotalTime>
  <Words>993</Words>
  <Application>Microsoft Office PowerPoint</Application>
  <PresentationFormat>Широкоэкранный</PresentationFormat>
  <Paragraphs>82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Century Gothic</vt:lpstr>
      <vt:lpstr>Liberation Serif</vt:lpstr>
      <vt:lpstr>Times New Roman</vt:lpstr>
      <vt:lpstr>Trebuchet MS</vt:lpstr>
      <vt:lpstr>Wingdings 3</vt:lpstr>
      <vt:lpstr>Аспект</vt:lpstr>
      <vt:lpstr>Сектор</vt:lpstr>
      <vt:lpstr>Отчет  об исполнении плана мероприятий по противодействию коррупции Администрация Байкаловского муниципального района за 2024 год</vt:lpstr>
      <vt:lpstr>Общие сведения</vt:lpstr>
      <vt:lpstr>Сведения о количестве лиц, ответственных за профилактику коррупционных и иных правонарушений</vt:lpstr>
      <vt:lpstr>Отчет  об исполнении плана мероприятий по противодействию коррупции АдминистрациИ  БайкаловскОГО муниципальнОГО районА за 2023 год</vt:lpstr>
      <vt:lpstr>Отчет  об исполнении плана мероприятий по противодействию коррупции Администрация МО Байкаловский муниципальный район за 2020 год</vt:lpstr>
      <vt:lpstr>Презентация PowerPoint</vt:lpstr>
      <vt:lpstr>выводы: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сведения</dc:title>
  <dc:creator>Евгения Валерьевна</dc:creator>
  <cp:lastModifiedBy>Евгения Валерьевна</cp:lastModifiedBy>
  <cp:revision>29</cp:revision>
  <dcterms:created xsi:type="dcterms:W3CDTF">2020-01-30T03:46:31Z</dcterms:created>
  <dcterms:modified xsi:type="dcterms:W3CDTF">2025-01-20T06:11:58Z</dcterms:modified>
</cp:coreProperties>
</file>