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59" r:id="rId7"/>
    <p:sldId id="260" r:id="rId8"/>
    <p:sldId id="265" r:id="rId9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01.02.2023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bg>
      <p:bgPr>
        <a:gradFill>
          <a:gsLst>
            <a:gs pos="0">
              <a:srgbClr val="19B8D7">
                <a:alpha val="92000"/>
              </a:srgbClr>
            </a:gs>
            <a:gs pos="80000">
              <a:schemeClr val="accent1">
                <a:lumMod val="75000"/>
              </a:schemeClr>
            </a:gs>
          </a:gsLst>
        </a:gradFill>
        <a:effectLst/>
      </p:bgPr>
    </p:bg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89217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400" b="1">
                <a:solidFill>
                  <a:schemeClr val="bg1"/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01.02.2023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anchor="b"/>
          <a:lstStyle>
            <a:defPPr/>
            <a:lvl1pPr lvl="0">
              <a:defRPr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t>Группа компаний САПФИР 2022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  <a:prstGeom prst="rect">
            <a:avLst/>
          </a:prstGeom>
          <a:gradFill>
            <a:gsLst>
              <a:gs pos="0">
                <a:srgbClr val="19B8D7">
                  <a:alpha val="92000"/>
                </a:srgbClr>
              </a:gs>
              <a:gs pos="80000">
                <a:srgbClr val="0C965C"/>
              </a:gs>
            </a:gsLst>
          </a:gradFill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/>
        </p:nvSpPr>
        <p:spPr>
          <a:xfrm>
            <a:off x="0" y="5153890"/>
            <a:ext cx="12192000" cy="1704109"/>
          </a:xfrm>
          <a:prstGeom prst="rect">
            <a:avLst/>
          </a:prstGeom>
          <a:gradFill>
            <a:gsLst>
              <a:gs pos="0">
                <a:srgbClr val="19B8D7">
                  <a:alpha val="92000"/>
                </a:srgbClr>
              </a:gs>
              <a:gs pos="80000">
                <a:srgbClr val="0C965C"/>
              </a:gs>
            </a:gsLst>
          </a:gradFill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anchor="t"/>
          <a:lstStyle>
            <a:defPPr/>
            <a:lvl1pPr lvl="0" algn="ctr">
              <a:defRPr b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t>Группа компаний САПФИР 2022</a:t>
            </a:r>
          </a:p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1799125" y="6492874"/>
            <a:ext cx="392875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22563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 algn="ctr">
              <a:defRPr sz="2400"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r>
              <a:t>Группа компаний САПФИР 2022</a:t>
            </a:r>
          </a:p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id="17" name="Picture 17"/>
          <p:cNvPicPr/>
          <p:nvPr/>
        </p:nvPicPr>
        <p:blipFill>
          <a:blip r:embed="rId2"/>
          <a:srcRect r="1143"/>
          <a:stretch/>
        </p:blipFill>
        <p:spPr>
          <a:xfrm>
            <a:off x="8425543" y="0"/>
            <a:ext cx="3766457" cy="693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0" y="209550"/>
            <a:ext cx="12192000" cy="7747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40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01.02.2023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0" y="292100"/>
            <a:ext cx="12192000" cy="46218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40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538911"/>
            <a:ext cx="41148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Группа компаний САПФИР 2022</a:t>
            </a:r>
          </a:p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723913" y="6492875"/>
            <a:ext cx="435429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0" y="5153890"/>
            <a:ext cx="12192000" cy="1704109"/>
          </a:xfrm>
          <a:prstGeom prst="rect">
            <a:avLst/>
          </a:prstGeom>
          <a:gradFill>
            <a:gsLst>
              <a:gs pos="0">
                <a:srgbClr val="19B8D7">
                  <a:alpha val="92000"/>
                </a:srgbClr>
              </a:gs>
              <a:gs pos="80000">
                <a:schemeClr val="accent1">
                  <a:lumMod val="75000"/>
                </a:schemeClr>
              </a:gs>
            </a:gsLst>
          </a:gradFill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 rot="16200000">
            <a:off x="5694000" y="359999"/>
            <a:ext cx="6876000" cy="6120000"/>
          </a:xfrm>
          <a:prstGeom prst="rect">
            <a:avLst/>
          </a:prstGeom>
          <a:gradFill>
            <a:gsLst>
              <a:gs pos="0">
                <a:srgbClr val="19B8D7">
                  <a:alpha val="92000"/>
                </a:srgbClr>
              </a:gs>
              <a:gs pos="80000">
                <a:srgbClr val="0C965C"/>
              </a:gs>
            </a:gsLst>
          </a:gradFill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anchor="t"/>
          <a:lstStyle>
            <a:defPPr/>
            <a:lvl1pPr lvl="0" algn="ctr">
              <a:defRPr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t>Группа компаний САПФИР 2022</a:t>
            </a:r>
          </a:p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799125" y="6492874"/>
            <a:ext cx="392875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22563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 algn="ctr">
              <a:defRPr sz="2400"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 rot="16200000">
            <a:off x="-402000" y="378000"/>
            <a:ext cx="6875999" cy="6120000"/>
          </a:xfrm>
          <a:prstGeom prst="rect">
            <a:avLst/>
          </a:prstGeom>
          <a:gradFill>
            <a:gsLst>
              <a:gs pos="0">
                <a:srgbClr val="19B8D7">
                  <a:alpha val="92000"/>
                </a:srgbClr>
              </a:gs>
              <a:gs pos="80000">
                <a:srgbClr val="0C965C"/>
              </a:gs>
            </a:gsLst>
          </a:gradFill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anchor="t"/>
          <a:lstStyle>
            <a:defPPr/>
            <a:lvl1pPr lvl="0" algn="ctr">
              <a:defRPr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t>Группа компаний САПФИР 2022</a:t>
            </a:r>
          </a:p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799125" y="6492874"/>
            <a:ext cx="392875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22563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 algn="ctr">
              <a:defRPr sz="2400">
                <a:latin typeface="Arial Black"/>
                <a:ea typeface="Arial Black"/>
                <a:cs typeface="Arial Black"/>
              </a:defRPr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Group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408305"/>
            <a:ext cx="4114800" cy="365125"/>
          </a:xfrm>
          <a:prstGeom prst="rect">
            <a:avLst/>
          </a:prstGeom>
        </p:spPr>
        <p:txBody>
          <a:bodyPr anchor="b"/>
          <a:lstStyle>
            <a:defPPr/>
            <a:lvl1pPr lvl="0">
              <a:defRPr>
                <a:latin typeface="Arial Narrow"/>
                <a:ea typeface="Arial Narrow"/>
                <a:cs typeface="Arial Narrow"/>
              </a:defRPr>
            </a:lvl1pPr>
          </a:lstStyle>
          <a:p>
            <a:r>
              <a:t>Группа компаний САПФИР 2022</a:t>
            </a:r>
          </a:p>
        </p:txBody>
      </p:sp>
      <p:pic>
        <p:nvPicPr>
          <p:cNvPr id="48" name="Picture 48"/>
          <p:cNvPicPr/>
          <p:nvPr/>
        </p:nvPicPr>
        <p:blipFill>
          <a:blip r:embed="rId2"/>
          <a:stretch/>
        </p:blipFill>
        <p:spPr>
          <a:xfrm>
            <a:off x="2649050" y="566057"/>
            <a:ext cx="6901195" cy="4207059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0" y="4065669"/>
            <a:ext cx="12192000" cy="58770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1600">
                <a:latin typeface="Arial"/>
                <a:ea typeface="Arial"/>
                <a:cs typeface="Arial"/>
              </a:defRPr>
            </a:lvl1pPr>
          </a:lstStyle>
          <a:p>
            <a:r>
              <a:t>Цифровой ключ вашего региона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01.02.2023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/>
          <p:nvPr/>
        </p:nvPicPr>
        <p:blipFill>
          <a:blip r:embed="rId2"/>
          <a:srcRect t="388" r="-38" b="12367"/>
          <a:stretch/>
        </p:blipFill>
        <p:spPr>
          <a:xfrm>
            <a:off x="1" y="0"/>
            <a:ext cx="12192000" cy="6847524"/>
          </a:xfrm>
          <a:prstGeom prst="rect">
            <a:avLst/>
          </a:prstGeom>
        </p:spPr>
      </p:pic>
      <p:sp>
        <p:nvSpPr>
          <p:cNvPr id="67" name="Shape 67"/>
          <p:cNvSpPr txBox="1"/>
          <p:nvPr/>
        </p:nvSpPr>
        <p:spPr>
          <a:xfrm>
            <a:off x="492368" y="4106008"/>
            <a:ext cx="848055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45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Универсальный ключ</a:t>
            </a:r>
          </a:p>
          <a:p>
            <a:pPr marL="0" indent="0" algn="l"/>
            <a:r>
              <a:rPr sz="4500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к городу</a:t>
            </a:r>
          </a:p>
        </p:txBody>
      </p:sp>
      <p:pic>
        <p:nvPicPr>
          <p:cNvPr id="69" name="Picture 69"/>
          <p:cNvPicPr/>
          <p:nvPr/>
        </p:nvPicPr>
        <p:blipFill>
          <a:blip r:embed="rId3"/>
          <a:stretch/>
        </p:blipFill>
        <p:spPr>
          <a:xfrm>
            <a:off x="216637" y="0"/>
            <a:ext cx="6039028" cy="3683183"/>
          </a:xfrm>
          <a:prstGeom prst="rect">
            <a:avLst/>
          </a:prstGeom>
        </p:spPr>
      </p:pic>
      <p:pic>
        <p:nvPicPr>
          <p:cNvPr id="71" name="Picture 71"/>
          <p:cNvPicPr/>
          <p:nvPr/>
        </p:nvPicPr>
        <p:blipFill>
          <a:blip r:embed="rId4"/>
          <a:stretch/>
        </p:blipFill>
        <p:spPr>
          <a:xfrm>
            <a:off x="5668122" y="1254566"/>
            <a:ext cx="4394164" cy="5280059"/>
          </a:xfrm>
          <a:prstGeom prst="rect">
            <a:avLst/>
          </a:prstGeom>
        </p:spPr>
      </p:pic>
      <p:pic>
        <p:nvPicPr>
          <p:cNvPr id="73" name="Picture 73"/>
          <p:cNvPicPr/>
          <p:nvPr/>
        </p:nvPicPr>
        <p:blipFill>
          <a:blip r:embed="rId5"/>
          <a:stretch/>
        </p:blipFill>
        <p:spPr>
          <a:xfrm>
            <a:off x="8730761" y="87867"/>
            <a:ext cx="3359822" cy="2753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9654" y="193819"/>
            <a:ext cx="10515600" cy="46960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000" b="1">
                <a:solidFill>
                  <a:srgbClr val="EF7F1A"/>
                </a:solidFill>
                <a:latin typeface="Calibri"/>
                <a:ea typeface="Calibri"/>
                <a:cs typeface="Calibri"/>
              </a:rPr>
              <a:t>ПРОЕКТ ЕДИНОЙ СОЦИАЛЬНОЙ КАРТЫ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99988" y="1657966"/>
            <a:ext cx="3391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b="1">
                <a:solidFill>
                  <a:srgbClr val="12A799"/>
                </a:solidFill>
                <a:latin typeface="Calibri"/>
                <a:ea typeface="Calibri"/>
                <a:cs typeface="Calibri"/>
              </a:rPr>
              <a:t>Единая Социальная Карта Свердловской области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746112" y="810731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0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ЦЕЛИ</a:t>
            </a:r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946328" y="1381088"/>
            <a:ext cx="778418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Обеспечение граждан надежным электронным инструментом, являющимся одновременно средством идентификации, средством оплаты товаров и услуг, в том числе государственных услуг </a:t>
            </a:r>
          </a:p>
          <a:p>
            <a:pPr marL="0" indent="0" algn="just"/>
            <a:endParaRPr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 algn="just"/>
            <a:r>
              <a:rPr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Организация персонифицированного и адресного учета предоставленных мер социальной поддержки и централизованного контроля над использованием бюджетных средств, выделяемых на эти цели </a:t>
            </a:r>
          </a:p>
          <a:p>
            <a:pPr marL="0" indent="0" algn="just"/>
            <a:endParaRPr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 algn="just"/>
            <a:r>
              <a:rPr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Увеличение доли безналичных расчетов населения </a:t>
            </a:r>
          </a:p>
          <a:p>
            <a:pPr marL="0" indent="0" algn="just"/>
            <a:endParaRPr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 algn="just"/>
            <a:r>
              <a:rPr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Повышение эффективности предоставления </a:t>
            </a:r>
          </a:p>
          <a:p>
            <a:pPr marL="0" indent="0" algn="just"/>
            <a:r>
              <a:rPr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социально значимых услуг гражданам</a:t>
            </a:r>
          </a:p>
          <a:p>
            <a:pPr marL="0" indent="0" algn="just"/>
            <a:endParaRPr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555146" y="5380672"/>
            <a:ext cx="94206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8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Карты выпускаются на базе национальной платежной системы «Мир».</a:t>
            </a:r>
          </a:p>
          <a:p>
            <a:pPr marL="0" indent="0" algn="just"/>
            <a:r>
              <a:rPr sz="18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Согласно Федеральному закону «О национальной платежной системе», переход на национальную платежную систему «Мир» обязателен для получателей социальных выплат, осуществляемых через ПФР, с 31 декабря 2020 года. </a:t>
            </a:r>
          </a:p>
          <a:p>
            <a:pPr marL="0" indent="0" algn="just"/>
            <a:endParaRPr sz="1800" b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23159" y="1551194"/>
            <a:ext cx="2908632" cy="0"/>
          </a:xfrm>
          <a:prstGeom prst="line">
            <a:avLst/>
          </a:prstGeom>
          <a:ln w="31750">
            <a:solidFill>
              <a:srgbClr val="19B8D7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84" name="Picture 84"/>
          <p:cNvPicPr/>
          <p:nvPr/>
        </p:nvPicPr>
        <p:blipFill>
          <a:blip r:embed="rId2"/>
          <a:stretch/>
        </p:blipFill>
        <p:spPr>
          <a:xfrm>
            <a:off x="3658901" y="1364225"/>
            <a:ext cx="383321" cy="332212"/>
          </a:xfrm>
          <a:prstGeom prst="rect">
            <a:avLst/>
          </a:prstGeom>
        </p:spPr>
      </p:pic>
      <p:pic>
        <p:nvPicPr>
          <p:cNvPr id="86" name="Picture 86"/>
          <p:cNvPicPr/>
          <p:nvPr/>
        </p:nvPicPr>
        <p:blipFill>
          <a:blip r:embed="rId2"/>
          <a:stretch/>
        </p:blipFill>
        <p:spPr>
          <a:xfrm>
            <a:off x="3658901" y="2456172"/>
            <a:ext cx="383321" cy="332212"/>
          </a:xfrm>
          <a:prstGeom prst="rect">
            <a:avLst/>
          </a:prstGeom>
        </p:spPr>
      </p:pic>
      <p:pic>
        <p:nvPicPr>
          <p:cNvPr id="88" name="Picture 88"/>
          <p:cNvPicPr/>
          <p:nvPr/>
        </p:nvPicPr>
        <p:blipFill>
          <a:blip r:embed="rId2"/>
          <a:stretch/>
        </p:blipFill>
        <p:spPr>
          <a:xfrm>
            <a:off x="3658901" y="3528988"/>
            <a:ext cx="383321" cy="332211"/>
          </a:xfrm>
          <a:prstGeom prst="rect">
            <a:avLst/>
          </a:prstGeom>
        </p:spPr>
      </p:pic>
      <p:pic>
        <p:nvPicPr>
          <p:cNvPr id="90" name="Picture 90"/>
          <p:cNvPicPr/>
          <p:nvPr/>
        </p:nvPicPr>
        <p:blipFill>
          <a:blip r:embed="rId2"/>
          <a:stretch/>
        </p:blipFill>
        <p:spPr>
          <a:xfrm>
            <a:off x="3658901" y="4085733"/>
            <a:ext cx="383321" cy="332211"/>
          </a:xfrm>
          <a:prstGeom prst="rect">
            <a:avLst/>
          </a:prstGeom>
        </p:spPr>
      </p:pic>
      <p:pic>
        <p:nvPicPr>
          <p:cNvPr id="92" name="Picture 92"/>
          <p:cNvPicPr/>
          <p:nvPr/>
        </p:nvPicPr>
        <p:blipFill>
          <a:blip r:embed="rId3"/>
          <a:stretch/>
        </p:blipFill>
        <p:spPr>
          <a:xfrm>
            <a:off x="540306" y="5710905"/>
            <a:ext cx="1767840" cy="495300"/>
          </a:xfrm>
          <a:prstGeom prst="rect">
            <a:avLst/>
          </a:prstGeom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9" y="2545734"/>
            <a:ext cx="2645837" cy="165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2579123" y="202910"/>
            <a:ext cx="6507737" cy="5539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000" b="1">
                <a:solidFill>
                  <a:srgbClr val="E57F1A"/>
                </a:solidFill>
                <a:latin typeface="+mn-lt"/>
                <a:ea typeface="+mn-ea"/>
                <a:cs typeface="+mn-cs"/>
              </a:rPr>
              <a:t>ПРЕИМУЩЕСТВА КАРТЫ «УРАЛОЧКА»</a:t>
            </a:r>
            <a:endParaRPr sz="3000">
              <a:solidFill>
                <a:srgbClr val="E57F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513525" y="836123"/>
            <a:ext cx="4131196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ПОЛУЧЕНИЕ ЛЬГОТ И ПОСОБИЙ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05152" y="1084068"/>
            <a:ext cx="5512171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Удобно получать льготы и пособия. Банковская ЕСК как раз выпускается на базе платежной системы «Мир» - это надежный инструмент для безналичных расчетов, который всесторонне поддерживается правительством РФ. 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267439" y="3599288"/>
            <a:ext cx="3470796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СПОРТ, КУЛЬТУРА И РАЗВЛЕЧЕНИЯ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71668" y="3432734"/>
            <a:ext cx="2847372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СКИДКИ И БОНУСЫ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63296" y="3696200"/>
            <a:ext cx="543347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Уралочка» позволяет получать скидки и бонусы от многих магазинов, она включает в себя программы лояльности крупных торговых сетей, таких как «Кировский», «Лента», «Фармация», «Молочное место» и др. (полный перечень партнеров на сайте ЕСК). Владельцу этой карты не нужно носить с собой целый набор скидочных карточек. 	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88410" y="1979187"/>
            <a:ext cx="3356659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БОНУСЫ ПС «Мир»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80039" y="2265223"/>
            <a:ext cx="5537284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Держатели банковской «Уралочки» автоматически становятся участником программы лояльности «Мир» — получают возможность пользоваться дополнительными скидками, бонусами и специальными предложениями, а также получать кешбэк до 20% от партнеров платежной системы. При этом банковская ЕСК полностью бесплатная для владельца.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290791" y="836123"/>
            <a:ext cx="5592139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ПРОГРАММЫ ЛОЯЛЬНОСТИ БАНКОВ И ПАРТНЕРОВ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6290791" y="1084068"/>
            <a:ext cx="5318674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 лояльности банков партнёров.  Выплата процентов при покупках до 5%, проценты по вкладам от 18%, процентные ставки, начисляемые на остаток средств на счете до 5%.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275810" y="1822731"/>
            <a:ext cx="2673752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ЭКОНОМИЯ НА ПРОЕЗДЕ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6267439" y="2064455"/>
            <a:ext cx="5318674" cy="1492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банковских ЕСК, выпускаемых Почта банком, Синара Банком и ВТБ, а также на нефинансовых ЕСК, транспортное приложение заменяет электронный проездной билет с тарифом «Электронный кошелек». На нее можно перенести уже существующий проездной ЕКАРТЫ или оформить новый. Так что проезд в общественном транспорте по ЕСК обойдется дешевле на </a:t>
            </a:r>
            <a:r>
              <a:rPr sz="13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2/4/6 рублей</a:t>
            </a:r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зависимости от выбранного тарифа. </a:t>
            </a:r>
          </a:p>
        </p:txBody>
      </p:sp>
      <p:sp>
        <p:nvSpPr>
          <p:cNvPr id="269" name="Shape 269"/>
          <p:cNvSpPr/>
          <p:nvPr/>
        </p:nvSpPr>
        <p:spPr>
          <a:xfrm>
            <a:off x="0" y="5016381"/>
            <a:ext cx="12192000" cy="14071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496781" y="5170269"/>
            <a:ext cx="5503800" cy="89255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ЕСК бесплатно оформляется за одно посещение в офисах Синара банка (ранее СКБ-банк) и Почта Банка. Два раза нужно будет посетить отделение банка ВТБ так как карта именная. Для ее оформления достаточно паспорта и СНИЛС. Обслуживание карты также бесплатное. 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463296" y="4862492"/>
            <a:ext cx="4792889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БЕСПЛАТНОЕ ОФОРМЛЕНИЕ И ОБСЛУЖИВАНИЕ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275810" y="3850684"/>
            <a:ext cx="531867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Держатель ЕСК может посещать со скидкой 10% многие учреждения культуры  (театры, музеи). Разные программы лояльности действуют при посещении спортивных городских клубов и объединений, фитнес-клубов, медицинских центров, салонов здоровья и красоты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267439" y="4804687"/>
            <a:ext cx="3470796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КАРТА ЖИТЕЛЯ ОБЛАСТИ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6267439" y="5090008"/>
            <a:ext cx="5318674" cy="4924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Держатель ЕСК может воспользоваться всеми сервисами на всей территории области , а не только города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267440" y="5629372"/>
            <a:ext cx="5433340" cy="307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ПОДДЕРЖКА НА ФЕДЕРАЛЬНОМ УРОВНЕ 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267441" y="5914693"/>
            <a:ext cx="5318674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3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ЕСК активно поддерживают федеральные центры: ЦБ, НСПК, Минцифры, Минтранс, Минфин и другие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subTitle" idx="4294967295"/>
          </p:nvPr>
        </p:nvSpPr>
        <p:spPr>
          <a:xfrm>
            <a:off x="6151028" y="1185225"/>
            <a:ext cx="5753264" cy="205170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>
            <a:defPPr/>
            <a:lvl1pPr lvl="0"/>
          </a:lstStyle>
          <a:p>
            <a:pPr marL="0" indent="0">
              <a:buNone/>
            </a:pPr>
            <a:r>
              <a:t>С 1 января 2024 года льготный проезд в междугороднем автобусном и пригородном железнодорожном транспорте будет действовать только для держателей ЕСК</a:t>
            </a:r>
            <a:endParaRPr sz="2400" b="1"/>
          </a:p>
        </p:txBody>
      </p:sp>
      <p:pic>
        <p:nvPicPr>
          <p:cNvPr id="248" name="Picture 248"/>
          <p:cNvPicPr/>
          <p:nvPr/>
        </p:nvPicPr>
        <p:blipFill>
          <a:blip r:embed="rId2"/>
          <a:stretch/>
        </p:blipFill>
        <p:spPr>
          <a:xfrm>
            <a:off x="7613938" y="3952615"/>
            <a:ext cx="3863058" cy="2575693"/>
          </a:xfrm>
          <a:prstGeom prst="rect">
            <a:avLst/>
          </a:prstGeom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403986" y="6340473"/>
            <a:ext cx="8543925" cy="1077019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250">
                <a:solidFill>
                  <a:schemeClr val="accent1"/>
                </a:solidFill>
                <a:latin typeface="Gotham Pro"/>
                <a:ea typeface="Gotham Pro"/>
                <a:cs typeface="Gotham Pro"/>
              </a:rPr>
              <a:t/>
            </a:r>
            <a:br>
              <a:rPr sz="3250">
                <a:solidFill>
                  <a:schemeClr val="accent1"/>
                </a:solidFill>
                <a:latin typeface="Gotham Pro"/>
                <a:ea typeface="Gotham Pro"/>
                <a:cs typeface="Gotham Pro"/>
              </a:rPr>
            </a:br>
            <a:endParaRPr sz="3250">
              <a:solidFill>
                <a:schemeClr val="accent1"/>
              </a:solidFill>
              <a:latin typeface="Gotham Pro"/>
              <a:ea typeface="Gotham Pro"/>
              <a:cs typeface="Gotham Pro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579123" y="202910"/>
            <a:ext cx="6507737" cy="5539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000" b="1">
                <a:solidFill>
                  <a:srgbClr val="E57F1A"/>
                </a:solidFill>
                <a:latin typeface="+mn-lt"/>
                <a:ea typeface="+mn-ea"/>
                <a:cs typeface="+mn-cs"/>
              </a:rPr>
              <a:t>ЛЬГОТНЫЙ ПРОЕЗД ПО «УРАЛОЧКЕ»</a:t>
            </a:r>
            <a:endParaRPr sz="3000">
              <a:solidFill>
                <a:srgbClr val="E57F1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2" name="Picture 252"/>
          <p:cNvPicPr/>
          <p:nvPr/>
        </p:nvPicPr>
        <p:blipFill>
          <a:blip r:embed="rId3"/>
          <a:stretch/>
        </p:blipFill>
        <p:spPr>
          <a:xfrm>
            <a:off x="5549992" y="1373803"/>
            <a:ext cx="601035" cy="520896"/>
          </a:xfrm>
          <a:prstGeom prst="rect">
            <a:avLst/>
          </a:prstGeom>
        </p:spPr>
      </p:pic>
      <p:sp>
        <p:nvSpPr>
          <p:cNvPr id="253" name="Shape 253"/>
          <p:cNvSpPr/>
          <p:nvPr/>
        </p:nvSpPr>
        <p:spPr>
          <a:xfrm>
            <a:off x="327485" y="5240462"/>
            <a:ext cx="6923313" cy="140038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7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1 января 2024 года в перечне возможностей «Уралочки» появится такая услуга, как обеспечение ветеранам права на льготный проезд на всех видах общественного транспорта - автомобильный транспорт общего пользования (кроме такси) в междугородном сообщении, железнодорожный и водный транспорт в пригородном сообщении.</a:t>
            </a:r>
          </a:p>
        </p:txBody>
      </p:sp>
      <p:pic>
        <p:nvPicPr>
          <p:cNvPr id="255" name="Picture 255"/>
          <p:cNvPicPr/>
          <p:nvPr/>
        </p:nvPicPr>
        <p:blipFill>
          <a:blip r:embed="rId4"/>
          <a:stretch/>
        </p:blipFill>
        <p:spPr>
          <a:xfrm>
            <a:off x="486669" y="1187295"/>
            <a:ext cx="5028286" cy="30687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838200" y="225631"/>
            <a:ext cx="10515600" cy="49910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000" b="1">
                <a:solidFill>
                  <a:srgbClr val="EF7F1A"/>
                </a:solidFill>
                <a:latin typeface="+mn-lt"/>
                <a:ea typeface="+mn-ea"/>
                <a:cs typeface="+mn-cs"/>
              </a:rPr>
              <a:t>АКЦИИ И БОНУСЫ ДЛЯ ДЕРЖАТЕЛЕЙ ЕСК</a:t>
            </a:r>
          </a:p>
        </p:txBody>
      </p:sp>
      <p:sp>
        <p:nvSpPr>
          <p:cNvPr id="210" name="Shape 210"/>
          <p:cNvSpPr/>
          <p:nvPr/>
        </p:nvSpPr>
        <p:spPr>
          <a:xfrm>
            <a:off x="1332658" y="1146432"/>
            <a:ext cx="1076445" cy="914213"/>
          </a:xfrm>
          <a:prstGeom prst="hexagon">
            <a:avLst/>
          </a:prstGeom>
          <a:gradFill>
            <a:gsLst>
              <a:gs pos="0">
                <a:srgbClr val="19B8D7"/>
              </a:gs>
              <a:gs pos="85000">
                <a:srgbClr val="0C965C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2180748" y="1596475"/>
            <a:ext cx="1076445" cy="914213"/>
          </a:xfrm>
          <a:prstGeom prst="hexagon">
            <a:avLst/>
          </a:prstGeom>
          <a:gradFill>
            <a:gsLst>
              <a:gs pos="0">
                <a:srgbClr val="19B8D7"/>
              </a:gs>
              <a:gs pos="85000">
                <a:srgbClr val="0C965C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337907" y="2060645"/>
            <a:ext cx="1076444" cy="914213"/>
          </a:xfrm>
          <a:prstGeom prst="hexagon">
            <a:avLst/>
          </a:prstGeom>
          <a:gradFill>
            <a:gsLst>
              <a:gs pos="0">
                <a:srgbClr val="19B8D7"/>
              </a:gs>
              <a:gs pos="85000">
                <a:srgbClr val="0C965C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174479" y="2494623"/>
            <a:ext cx="1076445" cy="914213"/>
          </a:xfrm>
          <a:prstGeom prst="hexagon">
            <a:avLst/>
          </a:prstGeom>
          <a:gradFill>
            <a:gsLst>
              <a:gs pos="0">
                <a:srgbClr val="19B8D7"/>
              </a:gs>
              <a:gs pos="85000">
                <a:srgbClr val="0C965C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341103" y="2986110"/>
            <a:ext cx="1076445" cy="914213"/>
          </a:xfrm>
          <a:prstGeom prst="hexagon">
            <a:avLst/>
          </a:prstGeom>
          <a:gradFill>
            <a:gsLst>
              <a:gs pos="0">
                <a:srgbClr val="19B8D7"/>
              </a:gs>
              <a:gs pos="85000">
                <a:srgbClr val="0C965C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180748" y="3405189"/>
            <a:ext cx="1076445" cy="914213"/>
          </a:xfrm>
          <a:prstGeom prst="hexagon">
            <a:avLst/>
          </a:prstGeom>
          <a:gradFill>
            <a:gsLst>
              <a:gs pos="0">
                <a:srgbClr val="19B8D7"/>
              </a:gs>
              <a:gs pos="85000">
                <a:srgbClr val="0C965C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7" name="Picture 217"/>
          <p:cNvPicPr/>
          <p:nvPr/>
        </p:nvPicPr>
        <p:blipFill>
          <a:blip r:embed="rId2"/>
          <a:stretch/>
        </p:blipFill>
        <p:spPr>
          <a:xfrm>
            <a:off x="1448404" y="1251122"/>
            <a:ext cx="844952" cy="704833"/>
          </a:xfrm>
          <a:prstGeom prst="hexagon">
            <a:avLst/>
          </a:prstGeom>
        </p:spPr>
      </p:pic>
      <p:pic>
        <p:nvPicPr>
          <p:cNvPr id="219" name="Picture 219"/>
          <p:cNvPicPr/>
          <p:nvPr/>
        </p:nvPicPr>
        <p:blipFill>
          <a:blip r:embed="rId3"/>
          <a:stretch/>
        </p:blipFill>
        <p:spPr>
          <a:xfrm>
            <a:off x="2300174" y="1705715"/>
            <a:ext cx="844951" cy="704832"/>
          </a:xfrm>
          <a:prstGeom prst="hexagon">
            <a:avLst/>
          </a:prstGeom>
        </p:spPr>
      </p:pic>
      <p:pic>
        <p:nvPicPr>
          <p:cNvPr id="221" name="Picture 221"/>
          <p:cNvPicPr/>
          <p:nvPr/>
        </p:nvPicPr>
        <p:blipFill>
          <a:blip r:embed="rId4"/>
          <a:stretch/>
        </p:blipFill>
        <p:spPr>
          <a:xfrm>
            <a:off x="1433160" y="2179943"/>
            <a:ext cx="838675" cy="675618"/>
          </a:xfrm>
          <a:prstGeom prst="hexagon">
            <a:avLst/>
          </a:prstGeom>
        </p:spPr>
      </p:pic>
      <p:pic>
        <p:nvPicPr>
          <p:cNvPr id="223" name="Picture 223"/>
          <p:cNvPicPr/>
          <p:nvPr/>
        </p:nvPicPr>
        <p:blipFill>
          <a:blip r:embed="rId5"/>
          <a:stretch/>
        </p:blipFill>
        <p:spPr>
          <a:xfrm>
            <a:off x="2293356" y="2606621"/>
            <a:ext cx="832393" cy="695501"/>
          </a:xfrm>
          <a:prstGeom prst="hexagon">
            <a:avLst/>
          </a:prstGeom>
        </p:spPr>
      </p:pic>
      <p:pic>
        <p:nvPicPr>
          <p:cNvPr id="225" name="Picture 225"/>
          <p:cNvPicPr/>
          <p:nvPr/>
        </p:nvPicPr>
        <p:blipFill>
          <a:blip r:embed="rId6"/>
          <a:stretch/>
        </p:blipFill>
        <p:spPr>
          <a:xfrm>
            <a:off x="1441621" y="3105628"/>
            <a:ext cx="832394" cy="685211"/>
          </a:xfrm>
          <a:prstGeom prst="hexagon">
            <a:avLst/>
          </a:prstGeom>
        </p:spPr>
      </p:pic>
      <p:pic>
        <p:nvPicPr>
          <p:cNvPr id="227" name="Picture 227"/>
          <p:cNvPicPr/>
          <p:nvPr/>
        </p:nvPicPr>
        <p:blipFill>
          <a:blip r:embed="rId7"/>
          <a:stretch/>
        </p:blipFill>
        <p:spPr>
          <a:xfrm>
            <a:off x="2305914" y="3532684"/>
            <a:ext cx="819836" cy="680646"/>
          </a:xfrm>
          <a:prstGeom prst="hexagon">
            <a:avLst/>
          </a:prstGeom>
        </p:spPr>
      </p:pic>
      <p:sp>
        <p:nvSpPr>
          <p:cNvPr id="228" name="Shape 228"/>
          <p:cNvSpPr txBox="1"/>
          <p:nvPr/>
        </p:nvSpPr>
        <p:spPr>
          <a:xfrm>
            <a:off x="3946004" y="1143816"/>
            <a:ext cx="5604396" cy="4001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ПРОДУКТОВЫЕ</a:t>
            </a:r>
            <a:r>
              <a:rPr sz="20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 МАГАЗИНЫ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946004" y="1490327"/>
            <a:ext cx="41311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just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Участие в проекте крупных федеральных и региональных торговых сетей, интеграция ЕСК с их системами лояльности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934428" y="3661193"/>
            <a:ext cx="34707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РАЗВЛЕЧЕНИЯ И ДОСУГ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934428" y="4011097"/>
            <a:ext cx="3588822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ЕСК заменяет множество карт лояльности торгово-сервисных предприятий, объединяя их в одну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506428" y="3818456"/>
            <a:ext cx="2847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ТЕАТРЫ И МУЗЕИ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506428" y="4182306"/>
            <a:ext cx="3286768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«Уралочка» несет культуру! Скидки при посещении учреждений культуры до 50%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943591" y="2427058"/>
            <a:ext cx="335665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АПТЕКИ И ЗДОРОВЬЕ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943591" y="2779486"/>
            <a:ext cx="3981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Партнеры ЕСК крупнейшие государственные аптеки и медицинские учреждения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8518004" y="1149398"/>
            <a:ext cx="298626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ТОВАРЫ ДЛЯ ДОМА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8518004" y="1493117"/>
            <a:ext cx="3535285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Скидки и бонусы держателям ЕСК на приобретение различных</a:t>
            </a:r>
          </a:p>
          <a:p>
            <a:pPr marL="0" indent="0" algn="l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хозяйственных товаров 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8515592" y="2412169"/>
            <a:ext cx="267375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rgbClr val="12A799"/>
                </a:solidFill>
                <a:latin typeface="+mn-lt"/>
                <a:ea typeface="+mn-ea"/>
                <a:cs typeface="+mn-cs"/>
              </a:rPr>
              <a:t>СПОРТ И ОТДЫХ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8515592" y="2761370"/>
            <a:ext cx="33566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Уникальные предложения при посещении спортивных учреждений, парков, загородных клубов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96524" y="5159866"/>
            <a:ext cx="1686824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4800">
                <a:solidFill>
                  <a:srgbClr val="EF7F1A"/>
                </a:solidFill>
                <a:latin typeface="+mn-lt"/>
                <a:ea typeface="+mn-ea"/>
                <a:cs typeface="+mn-cs"/>
              </a:rPr>
              <a:t>&gt;80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412837" y="5390699"/>
            <a:ext cx="17746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Партнеров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943591" y="5172750"/>
            <a:ext cx="8245996" cy="1631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Держатель банковской ЕСК автоматически становится участником </a:t>
            </a:r>
            <a:r>
              <a:rPr sz="2000" u="sng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программы лояльности «Мир»</a:t>
            </a:r>
            <a:r>
              <a:rPr sz="2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и получает возможность пользоваться дополнительными скидками, бонусами и специальными предложениями, а также получать кешбэк до 20% от партнеров платежной системы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35127" y="5881218"/>
            <a:ext cx="2426553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4800">
                <a:solidFill>
                  <a:srgbClr val="EF7F1A"/>
                </a:solidFill>
                <a:latin typeface="+mn-lt"/>
                <a:ea typeface="+mn-ea"/>
                <a:cs typeface="+mn-cs"/>
              </a:rPr>
              <a:t>&gt;1800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917446" y="6135078"/>
            <a:ext cx="20261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Торговых точек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ubTitle" idx="4294967295"/>
          </p:nvPr>
        </p:nvSpPr>
        <p:spPr>
          <a:xfrm>
            <a:off x="454993" y="686094"/>
            <a:ext cx="5229842" cy="430389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>
            <a:defPPr/>
            <a:lvl1pPr lvl="0"/>
          </a:lstStyle>
          <a:p>
            <a:r>
              <a:rPr sz="1200"/>
              <a:t>Кировский продуктовый магазин</a:t>
            </a:r>
          </a:p>
          <a:p>
            <a:r>
              <a:rPr sz="1200"/>
              <a:t>Инвитро</a:t>
            </a:r>
          </a:p>
          <a:p>
            <a:r>
              <a:rPr sz="1200"/>
              <a:t>Молочный кит - Молочное место</a:t>
            </a:r>
          </a:p>
          <a:p>
            <a:r>
              <a:rPr sz="1200"/>
              <a:t>Аква Вива доставка воды</a:t>
            </a:r>
          </a:p>
          <a:p>
            <a:r>
              <a:rPr sz="1200"/>
              <a:t>Пятерочка продуктовый магазин</a:t>
            </a:r>
          </a:p>
          <a:p>
            <a:r>
              <a:rPr sz="1200"/>
              <a:t>Магазин  «Мастер» на Шаумяна</a:t>
            </a:r>
          </a:p>
          <a:p>
            <a:r>
              <a:rPr sz="1200"/>
              <a:t>Тагильский поднос</a:t>
            </a:r>
          </a:p>
          <a:p>
            <a:r>
              <a:rPr sz="1200"/>
              <a:t>Сималенд</a:t>
            </a:r>
          </a:p>
          <a:p>
            <a:r>
              <a:rPr sz="1200"/>
              <a:t>Химчистка Мистер Ландри</a:t>
            </a:r>
          </a:p>
          <a:p>
            <a:r>
              <a:rPr sz="1200"/>
              <a:t>Клининговая компания Чистота.ру</a:t>
            </a:r>
          </a:p>
          <a:p>
            <a:r>
              <a:rPr sz="1200"/>
              <a:t>ЕВРОЛАЙН Сеть химчисток и прачечных</a:t>
            </a:r>
          </a:p>
          <a:p>
            <a:r>
              <a:rPr sz="1200"/>
              <a:t>ПЛАЗМАСЕПТ Товары по дезинфекции и обезораживанию.</a:t>
            </a:r>
          </a:p>
          <a:p>
            <a:r>
              <a:rPr sz="1200"/>
              <a:t>Боулинг клуб Ф1</a:t>
            </a:r>
          </a:p>
          <a:p>
            <a:r>
              <a:rPr sz="1200"/>
              <a:t>"ЕКБ-КВЕСТ Центр развлечения и досуга</a:t>
            </a:r>
          </a:p>
          <a:p>
            <a:r>
              <a:rPr sz="1200"/>
              <a:t>Парк Сказов</a:t>
            </a:r>
          </a:p>
          <a:p>
            <a:pPr marL="0" indent="0" algn="l">
              <a:buNone/>
            </a:pPr>
            <a:endParaRPr sz="2400"/>
          </a:p>
        </p:txBody>
      </p:sp>
      <p:sp>
        <p:nvSpPr>
          <p:cNvPr id="118" name="Shape 118"/>
          <p:cNvSpPr txBox="1"/>
          <p:nvPr/>
        </p:nvSpPr>
        <p:spPr>
          <a:xfrm>
            <a:off x="1403986" y="6340473"/>
            <a:ext cx="4210525" cy="354505"/>
          </a:xfrm>
          <a:prstGeom prst="rect">
            <a:avLst/>
          </a:prstGeom>
        </p:spPr>
        <p:txBody>
          <a:bodyPr vert="horz" lIns="91440" tIns="45720" rIns="91440" bIns="45720" anchor="b">
            <a:normAutofit fontScale="32500" lnSpcReduction="20000"/>
          </a:bodyPr>
          <a:lstStyle>
            <a:defPPr/>
            <a:lvl1pPr marL="0" lvl="0" indent="0" algn="ctr">
              <a:lnSpc>
                <a:spcPct val="90000"/>
              </a:lnSpc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250">
                <a:solidFill>
                  <a:schemeClr val="accent1"/>
                </a:solidFill>
                <a:latin typeface="Gotham Pro"/>
                <a:ea typeface="Gotham Pro"/>
                <a:cs typeface="Gotham Pro"/>
              </a:rPr>
              <a:t/>
            </a:r>
            <a:br>
              <a:rPr sz="3250">
                <a:solidFill>
                  <a:schemeClr val="accent1"/>
                </a:solidFill>
                <a:latin typeface="Gotham Pro"/>
                <a:ea typeface="Gotham Pro"/>
                <a:cs typeface="Gotham Pro"/>
              </a:rPr>
            </a:br>
            <a:endParaRPr sz="3250">
              <a:solidFill>
                <a:schemeClr val="accent1"/>
              </a:solidFill>
              <a:latin typeface="Gotham Pro"/>
              <a:ea typeface="Gotham Pro"/>
              <a:cs typeface="Gotham Pro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572862" y="78753"/>
            <a:ext cx="2443803" cy="5539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000" b="1">
                <a:solidFill>
                  <a:srgbClr val="E57F1A"/>
                </a:solidFill>
                <a:latin typeface="+mn-lt"/>
                <a:ea typeface="+mn-ea"/>
                <a:cs typeface="+mn-cs"/>
              </a:rPr>
              <a:t>Екатеринбург</a:t>
            </a:r>
            <a:endParaRPr sz="3000">
              <a:solidFill>
                <a:srgbClr val="E57F1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294049" y="606761"/>
            <a:ext cx="5255694" cy="447142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>
            <a:no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/>
              <a:t>«GREEN TIME»</a:t>
            </a:r>
          </a:p>
          <a:p>
            <a:r>
              <a:rPr sz="1200"/>
              <a:t>Арт-клуб</a:t>
            </a:r>
          </a:p>
          <a:p>
            <a:r>
              <a:rPr sz="1200"/>
              <a:t>Загородный клуб "Соловьи"</a:t>
            </a:r>
          </a:p>
          <a:p>
            <a:r>
              <a:rPr sz="1200"/>
              <a:t>Туристическая компания "Коллекция"</a:t>
            </a:r>
          </a:p>
          <a:p>
            <a:r>
              <a:rPr sz="1200"/>
              <a:t>«DEVICE» Компьютерная техника</a:t>
            </a:r>
          </a:p>
          <a:p>
            <a:r>
              <a:rPr sz="1200"/>
              <a:t>Екатеринбургский медицинский центр "КЛИНИКА МИКРОХИРУРГИИ ГЛАЗА ДОКТОРА ИГНАТЬЕВА</a:t>
            </a:r>
          </a:p>
          <a:p>
            <a:r>
              <a:rPr sz="1200"/>
              <a:t>Медицинский центр Валеотон</a:t>
            </a:r>
          </a:p>
          <a:p>
            <a:r>
              <a:rPr sz="1200"/>
              <a:t>УЗД ЛУЧ</a:t>
            </a:r>
          </a:p>
          <a:p>
            <a:r>
              <a:rPr sz="1200"/>
              <a:t>Клиника Реабилитация доктора Волковой</a:t>
            </a:r>
          </a:p>
          <a:p>
            <a:r>
              <a:rPr sz="1200"/>
              <a:t>ЦЕНТР РАЗВИТИЯ МОЗГА</a:t>
            </a:r>
          </a:p>
          <a:p>
            <a:r>
              <a:rPr sz="1200"/>
              <a:t>Музей Шурави</a:t>
            </a:r>
          </a:p>
          <a:p>
            <a:r>
              <a:rPr sz="1200"/>
              <a:t>Свердловская государственная детская филармония</a:t>
            </a:r>
          </a:p>
          <a:p>
            <a:r>
              <a:rPr sz="1200"/>
              <a:t>Кафе Большая медведица</a:t>
            </a:r>
          </a:p>
          <a:p>
            <a:r>
              <a:rPr sz="1200"/>
              <a:t>Папа Джонс пиццерия</a:t>
            </a:r>
          </a:p>
          <a:p>
            <a:r>
              <a:rPr sz="1200"/>
              <a:t>Пельменная на Ильича</a:t>
            </a:r>
          </a:p>
          <a:p>
            <a:endParaRPr sz="1200"/>
          </a:p>
          <a:p>
            <a:endParaRPr sz="1200"/>
          </a:p>
          <a:p>
            <a:endParaRPr sz="1200"/>
          </a:p>
        </p:txBody>
      </p:sp>
      <p:pic>
        <p:nvPicPr>
          <p:cNvPr id="122" name="Picture 122"/>
          <p:cNvPicPr/>
          <p:nvPr/>
        </p:nvPicPr>
        <p:blipFill>
          <a:blip r:embed="rId2"/>
          <a:stretch/>
        </p:blipFill>
        <p:spPr>
          <a:xfrm>
            <a:off x="1437737" y="5215133"/>
            <a:ext cx="931183" cy="794998"/>
          </a:xfrm>
          <a:prstGeom prst="rect">
            <a:avLst/>
          </a:prstGeom>
        </p:spPr>
      </p:pic>
      <p:pic>
        <p:nvPicPr>
          <p:cNvPr id="124" name="Picture 124"/>
          <p:cNvPicPr/>
          <p:nvPr/>
        </p:nvPicPr>
        <p:blipFill>
          <a:blip r:embed="rId3"/>
          <a:stretch/>
        </p:blipFill>
        <p:spPr>
          <a:xfrm>
            <a:off x="2555941" y="5218949"/>
            <a:ext cx="1164748" cy="815325"/>
          </a:xfrm>
          <a:prstGeom prst="rect">
            <a:avLst/>
          </a:prstGeom>
        </p:spPr>
      </p:pic>
      <p:pic>
        <p:nvPicPr>
          <p:cNvPr id="126" name="Picture 126"/>
          <p:cNvPicPr/>
          <p:nvPr/>
        </p:nvPicPr>
        <p:blipFill>
          <a:blip r:embed="rId4"/>
          <a:stretch/>
        </p:blipFill>
        <p:spPr>
          <a:xfrm>
            <a:off x="3790783" y="5238458"/>
            <a:ext cx="479282" cy="714993"/>
          </a:xfrm>
          <a:prstGeom prst="rect">
            <a:avLst/>
          </a:prstGeom>
        </p:spPr>
      </p:pic>
      <p:pic>
        <p:nvPicPr>
          <p:cNvPr id="128" name="Picture 128"/>
          <p:cNvPicPr/>
          <p:nvPr/>
        </p:nvPicPr>
        <p:blipFill>
          <a:blip r:embed="rId5"/>
          <a:stretch/>
        </p:blipFill>
        <p:spPr>
          <a:xfrm>
            <a:off x="5743000" y="5137236"/>
            <a:ext cx="1281211" cy="1182456"/>
          </a:xfrm>
          <a:prstGeom prst="rect">
            <a:avLst/>
          </a:prstGeom>
        </p:spPr>
      </p:pic>
      <p:pic>
        <p:nvPicPr>
          <p:cNvPr id="130" name="Picture 130"/>
          <p:cNvPicPr/>
          <p:nvPr/>
        </p:nvPicPr>
        <p:blipFill>
          <a:blip r:embed="rId6"/>
          <a:stretch/>
        </p:blipFill>
        <p:spPr>
          <a:xfrm>
            <a:off x="1500364" y="6270516"/>
            <a:ext cx="1637951" cy="335034"/>
          </a:xfrm>
          <a:prstGeom prst="rect">
            <a:avLst/>
          </a:prstGeom>
        </p:spPr>
      </p:pic>
      <p:pic>
        <p:nvPicPr>
          <p:cNvPr id="132" name="Picture 132"/>
          <p:cNvPicPr/>
          <p:nvPr/>
        </p:nvPicPr>
        <p:blipFill>
          <a:blip r:embed="rId7"/>
          <a:stretch/>
        </p:blipFill>
        <p:spPr>
          <a:xfrm>
            <a:off x="5521118" y="6127491"/>
            <a:ext cx="2741662" cy="417748"/>
          </a:xfrm>
          <a:prstGeom prst="rect">
            <a:avLst/>
          </a:prstGeom>
        </p:spPr>
      </p:pic>
      <p:pic>
        <p:nvPicPr>
          <p:cNvPr id="134" name="Picture 134"/>
          <p:cNvPicPr/>
          <p:nvPr/>
        </p:nvPicPr>
        <p:blipFill>
          <a:blip r:embed="rId8"/>
          <a:stretch/>
        </p:blipFill>
        <p:spPr>
          <a:xfrm>
            <a:off x="4523456" y="5485111"/>
            <a:ext cx="1384553" cy="427459"/>
          </a:xfrm>
          <a:prstGeom prst="rect">
            <a:avLst/>
          </a:prstGeom>
        </p:spPr>
      </p:pic>
      <p:pic>
        <p:nvPicPr>
          <p:cNvPr id="136" name="Picture 136"/>
          <p:cNvPicPr/>
          <p:nvPr/>
        </p:nvPicPr>
        <p:blipFill>
          <a:blip r:embed="rId9"/>
          <a:stretch/>
        </p:blipFill>
        <p:spPr>
          <a:xfrm>
            <a:off x="10189736" y="5410102"/>
            <a:ext cx="1808542" cy="1051442"/>
          </a:xfrm>
          <a:prstGeom prst="rect">
            <a:avLst/>
          </a:prstGeom>
        </p:spPr>
      </p:pic>
      <p:pic>
        <p:nvPicPr>
          <p:cNvPr id="138" name="Picture 138"/>
          <p:cNvPicPr/>
          <p:nvPr/>
        </p:nvPicPr>
        <p:blipFill>
          <a:blip r:embed="rId10"/>
          <a:stretch/>
        </p:blipFill>
        <p:spPr>
          <a:xfrm>
            <a:off x="8909563" y="5215133"/>
            <a:ext cx="925021" cy="931605"/>
          </a:xfrm>
          <a:prstGeom prst="rect">
            <a:avLst/>
          </a:prstGeom>
        </p:spPr>
      </p:pic>
      <p:pic>
        <p:nvPicPr>
          <p:cNvPr id="140" name="Picture 140"/>
          <p:cNvPicPr/>
          <p:nvPr/>
        </p:nvPicPr>
        <p:blipFill>
          <a:blip r:embed="rId11"/>
          <a:stretch/>
        </p:blipFill>
        <p:spPr>
          <a:xfrm>
            <a:off x="7204787" y="5362432"/>
            <a:ext cx="1505401" cy="647698"/>
          </a:xfrm>
          <a:prstGeom prst="rect">
            <a:avLst/>
          </a:prstGeom>
        </p:spPr>
      </p:pic>
      <p:pic>
        <p:nvPicPr>
          <p:cNvPr id="142" name="Picture 142"/>
          <p:cNvPicPr/>
          <p:nvPr/>
        </p:nvPicPr>
        <p:blipFill>
          <a:blip r:embed="rId12"/>
          <a:stretch/>
        </p:blipFill>
        <p:spPr>
          <a:xfrm>
            <a:off x="454993" y="5992003"/>
            <a:ext cx="779427" cy="782675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13"/>
          <a:stretch/>
        </p:blipFill>
        <p:spPr>
          <a:xfrm>
            <a:off x="8677828" y="6146739"/>
            <a:ext cx="1342342" cy="515460"/>
          </a:xfrm>
          <a:prstGeom prst="rect">
            <a:avLst/>
          </a:prstGeom>
        </p:spPr>
      </p:pic>
      <p:pic>
        <p:nvPicPr>
          <p:cNvPr id="146" name="Picture 146"/>
          <p:cNvPicPr/>
          <p:nvPr/>
        </p:nvPicPr>
        <p:blipFill>
          <a:blip r:embed="rId14"/>
          <a:stretch/>
        </p:blipFill>
        <p:spPr>
          <a:xfrm>
            <a:off x="3404258" y="5998808"/>
            <a:ext cx="1899735" cy="723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78762" y="146957"/>
            <a:ext cx="2558351" cy="493122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>
            <a:no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/>
              <a:t>Брайтфит спорт</a:t>
            </a:r>
          </a:p>
          <a:p>
            <a:r>
              <a:rPr sz="1200"/>
              <a:t>ФОК «Факел»</a:t>
            </a:r>
          </a:p>
          <a:p>
            <a:r>
              <a:rPr sz="1200"/>
              <a:t>ФОК «Чкаловский»</a:t>
            </a:r>
          </a:p>
          <a:p>
            <a:r>
              <a:rPr sz="1200"/>
              <a:t>ФОК «Айс»</a:t>
            </a:r>
          </a:p>
          <a:p>
            <a:r>
              <a:rPr sz="1200"/>
              <a:t>ФОК «Калининец»</a:t>
            </a:r>
          </a:p>
          <a:p>
            <a:r>
              <a:rPr sz="1200"/>
              <a:t>ФОК «Малахит»</a:t>
            </a:r>
          </a:p>
          <a:p>
            <a:r>
              <a:rPr sz="1200"/>
              <a:t>ФОК «Соболь»</a:t>
            </a:r>
          </a:p>
          <a:p>
            <a:r>
              <a:rPr sz="1200"/>
              <a:t>СК «Урал»</a:t>
            </a:r>
          </a:p>
          <a:p>
            <a:r>
              <a:rPr sz="1200"/>
              <a:t>Центр тестирования «ГТО»</a:t>
            </a:r>
          </a:p>
          <a:p>
            <a:r>
              <a:rPr sz="1200"/>
              <a:t>СШ «Росток»</a:t>
            </a:r>
          </a:p>
          <a:p>
            <a:r>
              <a:rPr sz="1200"/>
              <a:t>СШОР по греко-римской борьбе</a:t>
            </a:r>
          </a:p>
          <a:p>
            <a:r>
              <a:rPr sz="1200"/>
              <a:t>СШ «Кристалл»</a:t>
            </a:r>
          </a:p>
          <a:p>
            <a:r>
              <a:rPr sz="1200"/>
              <a:t>СШ № 19 «Детский стадион»</a:t>
            </a:r>
          </a:p>
          <a:p>
            <a:r>
              <a:rPr sz="1200"/>
              <a:t>СШ по тхэквондо</a:t>
            </a:r>
          </a:p>
          <a:p>
            <a:r>
              <a:rPr sz="1200"/>
              <a:t>СШ по футболу «Урал»</a:t>
            </a:r>
          </a:p>
          <a:p>
            <a:r>
              <a:rPr sz="1200"/>
              <a:t>СШ «Факел»</a:t>
            </a:r>
          </a:p>
          <a:p>
            <a:r>
              <a:rPr sz="1200"/>
              <a:t>СШОР горных видов спорта</a:t>
            </a:r>
          </a:p>
          <a:p>
            <a:pPr marL="0" indent="0">
              <a:buNone/>
            </a:pPr>
            <a:endParaRPr sz="1200"/>
          </a:p>
        </p:txBody>
      </p:sp>
      <p:sp>
        <p:nvSpPr>
          <p:cNvPr id="149" name="Shape 149"/>
          <p:cNvSpPr txBox="1"/>
          <p:nvPr/>
        </p:nvSpPr>
        <p:spPr>
          <a:xfrm>
            <a:off x="3785298" y="310242"/>
            <a:ext cx="3483636" cy="476794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>
            <a:no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/>
              <a:t>СШОР по футболу «ВИЗ»</a:t>
            </a:r>
          </a:p>
          <a:p>
            <a:r>
              <a:rPr sz="1200"/>
              <a:t>СШ «ВИКТОРИЯ»</a:t>
            </a:r>
          </a:p>
          <a:p>
            <a:r>
              <a:rPr sz="1200"/>
              <a:t>СШ «Юность»</a:t>
            </a:r>
          </a:p>
          <a:p>
            <a:r>
              <a:rPr sz="1200"/>
              <a:t>СШ №8 Локомотив</a:t>
            </a:r>
          </a:p>
          <a:p>
            <a:r>
              <a:rPr sz="1200"/>
              <a:t>Honey Volley Park Спортивный игровой центр</a:t>
            </a:r>
          </a:p>
          <a:p>
            <a:r>
              <a:rPr sz="1200"/>
              <a:t>ШКОЛА ИКС</a:t>
            </a:r>
          </a:p>
          <a:p>
            <a:r>
              <a:rPr sz="1200"/>
              <a:t>ПРОДЮСЕРСКИЙ ЦЕНТР ИРИНЫ БЕЛОВОЙ</a:t>
            </a:r>
          </a:p>
          <a:p>
            <a:r>
              <a:rPr sz="1200"/>
              <a:t>"КУЗЬМА» Сеть барбершоп</a:t>
            </a:r>
          </a:p>
          <a:p>
            <a:r>
              <a:rPr sz="1200"/>
              <a:t>"КОРОЧЕ Барбершоп</a:t>
            </a:r>
          </a:p>
          <a:p>
            <a:r>
              <a:rPr sz="1200"/>
              <a:t>"MAKEMYDAY STUDIO Студия красоты</a:t>
            </a:r>
          </a:p>
          <a:p>
            <a:r>
              <a:rPr sz="1200"/>
              <a:t>"ENJOY BEAUTY PUB Салон красоты"</a:t>
            </a:r>
          </a:p>
          <a:p>
            <a:r>
              <a:rPr sz="1200"/>
              <a:t>"САХАР» Салон красоты</a:t>
            </a:r>
          </a:p>
          <a:p>
            <a:r>
              <a:rPr sz="1200"/>
              <a:t>"BEAUTY BOX Магазин корейской косметики</a:t>
            </a:r>
          </a:p>
          <a:p>
            <a:r>
              <a:rPr sz="1200"/>
              <a:t>АВТОСЕРВИС Спец. сервис ""Тойота Лексус""</a:t>
            </a:r>
          </a:p>
          <a:p>
            <a:r>
              <a:rPr sz="1200"/>
              <a:t>Арча-сервис</a:t>
            </a:r>
          </a:p>
          <a:p>
            <a:r>
              <a:rPr sz="1200"/>
              <a:t>ГК РЕСПЕКТ</a:t>
            </a:r>
          </a:p>
          <a:p>
            <a:pPr marL="0" indent="0">
              <a:buNone/>
            </a:pPr>
            <a:endParaRPr sz="2400"/>
          </a:p>
        </p:txBody>
      </p:sp>
      <p:sp>
        <p:nvSpPr>
          <p:cNvPr id="150" name="Shape 150"/>
          <p:cNvSpPr txBox="1"/>
          <p:nvPr/>
        </p:nvSpPr>
        <p:spPr>
          <a:xfrm>
            <a:off x="8017119" y="449035"/>
            <a:ext cx="3118966" cy="449035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>
            <a:no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/>
              <a:t>Компания ""КЛЮЧ КОММЕРЦИИ"</a:t>
            </a:r>
          </a:p>
          <a:p>
            <a:r>
              <a:rPr sz="1200"/>
              <a:t>Сеть аптек Фармация</a:t>
            </a:r>
          </a:p>
          <a:p>
            <a:r>
              <a:rPr sz="1200"/>
              <a:t>Аптека 24.ру</a:t>
            </a:r>
          </a:p>
          <a:p>
            <a:r>
              <a:rPr sz="1200"/>
              <a:t>ДЕЛОВЫЕ ЛИНИИ Ведущий транспортно-логистический оператор</a:t>
            </a:r>
          </a:p>
          <a:p>
            <a:r>
              <a:rPr sz="1200"/>
              <a:t>"ГРУППА КОМПАНИЙ ПАТРИОТ»</a:t>
            </a:r>
          </a:p>
          <a:p>
            <a:r>
              <a:rPr sz="1200"/>
              <a:t>Магазин-Ателье Три сезона магазин-ателье школьной формы</a:t>
            </a:r>
          </a:p>
          <a:p>
            <a:r>
              <a:rPr sz="1200"/>
              <a:t>Центр недвижимости г. Сысерть</a:t>
            </a:r>
          </a:p>
          <a:p>
            <a:r>
              <a:rPr sz="1200"/>
              <a:t>"GROSSHAUS</a:t>
            </a:r>
          </a:p>
          <a:p>
            <a:r>
              <a:rPr sz="1200"/>
              <a:t>Сеть канцмаркетов по Свердловской области"</a:t>
            </a:r>
          </a:p>
          <a:p>
            <a:r>
              <a:rPr sz="1200"/>
              <a:t>Страховая компания «Абсолют Страхование»</a:t>
            </a:r>
          </a:p>
          <a:p>
            <a:r>
              <a:rPr sz="1200"/>
              <a:t>Согаз Страховая компания</a:t>
            </a:r>
          </a:p>
          <a:p>
            <a:r>
              <a:rPr sz="1200"/>
              <a:t>ЕМУП Комбинат специализированного обслуживания</a:t>
            </a:r>
          </a:p>
          <a:p>
            <a:pPr marL="0" indent="0">
              <a:buNone/>
            </a:pPr>
            <a:endParaRPr sz="2400"/>
          </a:p>
        </p:txBody>
      </p:sp>
      <p:pic>
        <p:nvPicPr>
          <p:cNvPr id="152" name="Picture 152"/>
          <p:cNvPicPr/>
          <p:nvPr/>
        </p:nvPicPr>
        <p:blipFill>
          <a:blip r:embed="rId2"/>
          <a:stretch/>
        </p:blipFill>
        <p:spPr>
          <a:xfrm>
            <a:off x="223095" y="5290457"/>
            <a:ext cx="761819" cy="761819"/>
          </a:xfrm>
          <a:prstGeom prst="rect">
            <a:avLst/>
          </a:prstGeom>
        </p:spPr>
      </p:pic>
      <p:pic>
        <p:nvPicPr>
          <p:cNvPr id="154" name="Picture 154"/>
          <p:cNvPicPr/>
          <p:nvPr/>
        </p:nvPicPr>
        <p:blipFill>
          <a:blip r:embed="rId3"/>
          <a:stretch/>
        </p:blipFill>
        <p:spPr>
          <a:xfrm>
            <a:off x="11109238" y="5286628"/>
            <a:ext cx="709880" cy="816218"/>
          </a:xfrm>
          <a:prstGeom prst="roundRect">
            <a:avLst>
              <a:gd name="adj" fmla="val 8594"/>
            </a:avLst>
          </a:prstGeom>
          <a:ln>
            <a:noFill/>
          </a:ln>
        </p:spPr>
      </p:pic>
      <p:pic>
        <p:nvPicPr>
          <p:cNvPr id="156" name="Picture 156"/>
          <p:cNvPicPr/>
          <p:nvPr/>
        </p:nvPicPr>
        <p:blipFill>
          <a:blip r:embed="rId4"/>
          <a:stretch/>
        </p:blipFill>
        <p:spPr>
          <a:xfrm>
            <a:off x="4082109" y="5430660"/>
            <a:ext cx="2369696" cy="477582"/>
          </a:xfrm>
          <a:prstGeom prst="rect">
            <a:avLst/>
          </a:prstGeom>
        </p:spPr>
      </p:pic>
      <p:pic>
        <p:nvPicPr>
          <p:cNvPr id="158" name="Picture 158"/>
          <p:cNvPicPr/>
          <p:nvPr/>
        </p:nvPicPr>
        <p:blipFill>
          <a:blip r:embed="rId5"/>
          <a:stretch/>
        </p:blipFill>
        <p:spPr>
          <a:xfrm>
            <a:off x="4480632" y="6237381"/>
            <a:ext cx="2501436" cy="398177"/>
          </a:xfrm>
          <a:prstGeom prst="roundRect">
            <a:avLst>
              <a:gd name="adj" fmla="val 8594"/>
            </a:avLst>
          </a:prstGeom>
          <a:ln>
            <a:noFill/>
          </a:ln>
        </p:spPr>
      </p:pic>
      <p:pic>
        <p:nvPicPr>
          <p:cNvPr id="160" name="Picture 160"/>
          <p:cNvPicPr/>
          <p:nvPr/>
        </p:nvPicPr>
        <p:blipFill>
          <a:blip r:embed="rId6"/>
          <a:stretch/>
        </p:blipFill>
        <p:spPr>
          <a:xfrm>
            <a:off x="9941929" y="5316816"/>
            <a:ext cx="772638" cy="743630"/>
          </a:xfrm>
          <a:prstGeom prst="rect">
            <a:avLst/>
          </a:prstGeom>
        </p:spPr>
      </p:pic>
      <p:pic>
        <p:nvPicPr>
          <p:cNvPr id="162" name="Picture 162"/>
          <p:cNvPicPr/>
          <p:nvPr/>
        </p:nvPicPr>
        <p:blipFill>
          <a:blip r:embed="rId7"/>
          <a:stretch/>
        </p:blipFill>
        <p:spPr>
          <a:xfrm>
            <a:off x="7658962" y="6148388"/>
            <a:ext cx="821579" cy="673308"/>
          </a:xfrm>
          <a:prstGeom prst="roundRect">
            <a:avLst>
              <a:gd name="adj" fmla="val 8594"/>
            </a:avLst>
          </a:prstGeom>
          <a:ln>
            <a:noFill/>
          </a:ln>
        </p:spPr>
      </p:pic>
      <p:pic>
        <p:nvPicPr>
          <p:cNvPr id="164" name="Picture 164"/>
          <p:cNvPicPr/>
          <p:nvPr/>
        </p:nvPicPr>
        <p:blipFill>
          <a:blip r:embed="rId8"/>
          <a:stretch/>
        </p:blipFill>
        <p:spPr>
          <a:xfrm>
            <a:off x="6700663" y="5290457"/>
            <a:ext cx="857931" cy="857930"/>
          </a:xfrm>
          <a:prstGeom prst="rect">
            <a:avLst/>
          </a:prstGeom>
        </p:spPr>
      </p:pic>
      <p:pic>
        <p:nvPicPr>
          <p:cNvPr id="166" name="Picture 166"/>
          <p:cNvPicPr/>
          <p:nvPr/>
        </p:nvPicPr>
        <p:blipFill>
          <a:blip r:embed="rId9"/>
          <a:stretch/>
        </p:blipFill>
        <p:spPr>
          <a:xfrm>
            <a:off x="8916809" y="5526021"/>
            <a:ext cx="743652" cy="1052507"/>
          </a:xfrm>
          <a:prstGeom prst="rect">
            <a:avLst/>
          </a:prstGeom>
        </p:spPr>
      </p:pic>
      <p:pic>
        <p:nvPicPr>
          <p:cNvPr id="168" name="Picture 168"/>
          <p:cNvPicPr/>
          <p:nvPr/>
        </p:nvPicPr>
        <p:blipFill>
          <a:blip r:embed="rId10"/>
          <a:stretch/>
        </p:blipFill>
        <p:spPr>
          <a:xfrm>
            <a:off x="7886110" y="5286628"/>
            <a:ext cx="746115" cy="765647"/>
          </a:xfrm>
          <a:prstGeom prst="rect">
            <a:avLst/>
          </a:prstGeom>
        </p:spPr>
      </p:pic>
      <p:pic>
        <p:nvPicPr>
          <p:cNvPr id="170" name="Picture 170"/>
          <p:cNvPicPr/>
          <p:nvPr/>
        </p:nvPicPr>
        <p:blipFill>
          <a:blip r:embed="rId11"/>
          <a:stretch/>
        </p:blipFill>
        <p:spPr>
          <a:xfrm>
            <a:off x="9848588" y="6116201"/>
            <a:ext cx="595458" cy="674909"/>
          </a:xfrm>
          <a:prstGeom prst="rect">
            <a:avLst/>
          </a:prstGeom>
        </p:spPr>
      </p:pic>
      <p:pic>
        <p:nvPicPr>
          <p:cNvPr id="172" name="Picture 172"/>
          <p:cNvPicPr/>
          <p:nvPr/>
        </p:nvPicPr>
        <p:blipFill>
          <a:blip r:embed="rId12"/>
          <a:stretch/>
        </p:blipFill>
        <p:spPr>
          <a:xfrm>
            <a:off x="282961" y="6329502"/>
            <a:ext cx="2043647" cy="432519"/>
          </a:xfrm>
          <a:prstGeom prst="roundRect">
            <a:avLst>
              <a:gd name="adj" fmla="val 8594"/>
            </a:avLst>
          </a:prstGeom>
          <a:ln>
            <a:noFill/>
          </a:ln>
        </p:spPr>
      </p:pic>
      <p:pic>
        <p:nvPicPr>
          <p:cNvPr id="174" name="Picture 174"/>
          <p:cNvPicPr/>
          <p:nvPr/>
        </p:nvPicPr>
        <p:blipFill>
          <a:blip r:embed="rId13"/>
          <a:stretch/>
        </p:blipFill>
        <p:spPr>
          <a:xfrm>
            <a:off x="3341674" y="6000701"/>
            <a:ext cx="695540" cy="695541"/>
          </a:xfrm>
          <a:prstGeom prst="rect">
            <a:avLst/>
          </a:prstGeom>
        </p:spPr>
      </p:pic>
      <p:pic>
        <p:nvPicPr>
          <p:cNvPr id="176" name="Picture 176"/>
          <p:cNvPicPr/>
          <p:nvPr/>
        </p:nvPicPr>
        <p:blipFill>
          <a:blip r:embed="rId14"/>
          <a:stretch/>
        </p:blipFill>
        <p:spPr>
          <a:xfrm>
            <a:off x="2571969" y="6102110"/>
            <a:ext cx="595142" cy="668720"/>
          </a:xfrm>
          <a:prstGeom prst="rect">
            <a:avLst/>
          </a:prstGeom>
        </p:spPr>
      </p:pic>
      <p:pic>
        <p:nvPicPr>
          <p:cNvPr id="178" name="Picture 178"/>
          <p:cNvPicPr/>
          <p:nvPr/>
        </p:nvPicPr>
        <p:blipFill>
          <a:blip r:embed="rId15"/>
          <a:stretch/>
        </p:blipFill>
        <p:spPr>
          <a:xfrm>
            <a:off x="10714567" y="6194033"/>
            <a:ext cx="1221847" cy="533646"/>
          </a:xfrm>
          <a:prstGeom prst="rect">
            <a:avLst/>
          </a:prstGeom>
        </p:spPr>
      </p:pic>
      <p:pic>
        <p:nvPicPr>
          <p:cNvPr id="180" name="Picture 180"/>
          <p:cNvPicPr/>
          <p:nvPr/>
        </p:nvPicPr>
        <p:blipFill>
          <a:blip r:embed="rId16"/>
          <a:stretch/>
        </p:blipFill>
        <p:spPr>
          <a:xfrm>
            <a:off x="1785423" y="5302390"/>
            <a:ext cx="1818045" cy="372698"/>
          </a:xfrm>
          <a:prstGeom prst="rect">
            <a:avLst/>
          </a:prstGeom>
        </p:spPr>
      </p:pic>
      <p:pic>
        <p:nvPicPr>
          <p:cNvPr id="182" name="Picture 182"/>
          <p:cNvPicPr/>
          <p:nvPr/>
        </p:nvPicPr>
        <p:blipFill>
          <a:blip r:embed="rId17"/>
          <a:stretch/>
        </p:blipFill>
        <p:spPr>
          <a:xfrm>
            <a:off x="1129280" y="5773466"/>
            <a:ext cx="1527233" cy="305822"/>
          </a:xfrm>
          <a:prstGeom prst="roundRect">
            <a:avLst>
              <a:gd name="adj" fmla="val 8594"/>
            </a:avLst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0" y="2184323"/>
            <a:ext cx="4762451" cy="3295267"/>
          </a:xfrm>
          <a:prstGeom prst="round2DiagRect">
            <a:avLst>
              <a:gd name="adj1" fmla="val 0"/>
              <a:gd name="adj2" fmla="val 22484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1">
                <a:lumMod val="75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15" y="3590925"/>
            <a:ext cx="4678083" cy="3083954"/>
          </a:xfrm>
          <a:prstGeom prst="round2DiagRect">
            <a:avLst>
              <a:gd name="adj1" fmla="val 1774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1">
                <a:lumMod val="75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1" y="253484"/>
            <a:ext cx="4581972" cy="3013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1">
                <a:lumMod val="75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4302" y="253484"/>
            <a:ext cx="4269759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dirty="0" err="1" smtClean="0"/>
              <a:t>Брендированная</a:t>
            </a:r>
            <a:r>
              <a:rPr lang="ru-RU" sz="2200" dirty="0" smtClean="0"/>
              <a:t> аудитория </a:t>
            </a:r>
          </a:p>
          <a:p>
            <a:r>
              <a:rPr lang="ru-RU" sz="2200" dirty="0" smtClean="0"/>
              <a:t>для </a:t>
            </a:r>
            <a:r>
              <a:rPr lang="ru-RU" sz="2200" dirty="0"/>
              <a:t>студентов ФГБОУ ВО </a:t>
            </a:r>
            <a:r>
              <a:rPr lang="ru-RU" sz="2200" dirty="0" smtClean="0"/>
              <a:t>«УГЛТУ» </a:t>
            </a:r>
          </a:p>
          <a:p>
            <a:r>
              <a:rPr lang="ru-RU" sz="2200" dirty="0" smtClean="0"/>
              <a:t>при поддержке Банка  ВТБ (ПАО)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119</TotalTime>
  <Words>1002</Words>
  <Application>Microsoft Office PowerPoint</Application>
  <DocSecurity>0</DocSecurity>
  <PresentationFormat>Широкоэкранный</PresentationFormat>
  <Paragraphs>138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Calibri Light</vt:lpstr>
      <vt:lpstr>Gotham Pro</vt:lpstr>
      <vt:lpstr>1_Специальное оформление</vt:lpstr>
      <vt:lpstr>Презентация PowerPoint</vt:lpstr>
      <vt:lpstr>ПРОЕКТ ЕДИНОЙ СОЦИАЛЬНОЙ КАРТЫ</vt:lpstr>
      <vt:lpstr>Презентация PowerPoint</vt:lpstr>
      <vt:lpstr>Презентация PowerPoint</vt:lpstr>
      <vt:lpstr>АКЦИИ И БОНУСЫ ДЛЯ ДЕРЖАТЕЛЕЙ ЕСК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Климчук Александр Владимирович</dc:creator>
  <cp:lastModifiedBy>Султанова Надежда Юрьевна</cp:lastModifiedBy>
  <cp:revision>11</cp:revision>
  <dcterms:modified xsi:type="dcterms:W3CDTF">2023-05-31T10:19:32Z</dcterms:modified>
</cp:coreProperties>
</file>