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80" r:id="rId7"/>
    <p:sldId id="281" r:id="rId8"/>
    <p:sldId id="262" r:id="rId9"/>
    <p:sldId id="263" r:id="rId10"/>
    <p:sldId id="264" r:id="rId11"/>
    <p:sldId id="282" r:id="rId12"/>
    <p:sldId id="265" r:id="rId13"/>
    <p:sldId id="266" r:id="rId14"/>
    <p:sldId id="283" r:id="rId15"/>
    <p:sldId id="269" r:id="rId16"/>
    <p:sldId id="267" r:id="rId17"/>
    <p:sldId id="268" r:id="rId18"/>
    <p:sldId id="297" r:id="rId19"/>
    <p:sldId id="284" r:id="rId20"/>
    <p:sldId id="299" r:id="rId21"/>
    <p:sldId id="300" r:id="rId22"/>
    <p:sldId id="301" r:id="rId23"/>
    <p:sldId id="302" r:id="rId24"/>
    <p:sldId id="303" r:id="rId25"/>
    <p:sldId id="305" r:id="rId26"/>
    <p:sldId id="270" r:id="rId27"/>
    <p:sldId id="271" r:id="rId28"/>
    <p:sldId id="304" r:id="rId29"/>
    <p:sldId id="272" r:id="rId30"/>
    <p:sldId id="298" r:id="rId31"/>
    <p:sldId id="273" r:id="rId32"/>
    <p:sldId id="274" r:id="rId33"/>
    <p:sldId id="275" r:id="rId34"/>
    <p:sldId id="276" r:id="rId35"/>
    <p:sldId id="287" r:id="rId36"/>
    <p:sldId id="288" r:id="rId37"/>
    <p:sldId id="285" r:id="rId38"/>
    <p:sldId id="286" r:id="rId39"/>
    <p:sldId id="277" r:id="rId40"/>
    <p:sldId id="278" r:id="rId41"/>
    <p:sldId id="289" r:id="rId42"/>
    <p:sldId id="290" r:id="rId43"/>
    <p:sldId id="291" r:id="rId44"/>
    <p:sldId id="293" r:id="rId45"/>
    <p:sldId id="294" r:id="rId46"/>
    <p:sldId id="295" r:id="rId47"/>
    <p:sldId id="296" r:id="rId48"/>
    <p:sldId id="27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>Комиссия </a:t>
            </a:r>
            <a:r>
              <a:rPr lang="ru-RU" b="1" cap="all" dirty="0"/>
              <a:t>ПО СОБЛЮДЕНИЮ ТРЕБОВАНИЙ К СЛУЖЕБНОМУ ПОВЕДЕНИЮ МУНИЦИПАЛЬНЫХ СЛУЖАЩИХ </a:t>
            </a:r>
            <a:r>
              <a:rPr lang="ru-RU" b="1" cap="all" dirty="0" smtClean="0"/>
              <a:t>И </a:t>
            </a:r>
            <a:r>
              <a:rPr lang="ru-RU" b="1" cap="all" dirty="0"/>
              <a:t>УРЕГУЛИРОВАНИЮ КОНФЛИКТА </a:t>
            </a:r>
            <a:r>
              <a:rPr lang="ru-RU" b="1" cap="all" dirty="0" smtClean="0"/>
              <a:t>ИНТЕРЕСОВ</a:t>
            </a:r>
            <a:r>
              <a:rPr lang="en-US" b="1" cap="all" dirty="0" smtClean="0"/>
              <a:t/>
            </a:r>
            <a:br>
              <a:rPr lang="en-US" b="1" cap="all" dirty="0" smtClean="0"/>
            </a:b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ostily.ru/images/4ffad56e1d87d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27" y="3489748"/>
            <a:ext cx="3976241" cy="31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21310"/>
            <a:ext cx="7467600" cy="555264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!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Лица, участвующие в заседании комиссии с правом совещательного голоса,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могут</a:t>
            </a:r>
            <a:r>
              <a:rPr lang="ru-RU" dirty="0" smtClean="0"/>
              <a:t> выступать на заседании комиссии, вносить предложения по рассматриваемым вопросам, задавать другим участникам заседания вопросы по существу, но </a:t>
            </a:r>
            <a:r>
              <a:rPr lang="ru-RU" b="1" dirty="0" smtClean="0"/>
              <a:t>не вправе участвовать в голосовании при принятии комиссией решения.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93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21310"/>
            <a:ext cx="7467600" cy="52975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 возникновении прямой или косвенной личной заинтересованности члена комиссии, которая может привести к конфликту интересов при рассмотрении вопроса, включённого в повестку дня заседания комиссии, он обязан до начала заседания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заявить</a:t>
            </a:r>
            <a:r>
              <a:rPr lang="ru-RU" dirty="0" smtClean="0"/>
              <a:t> об этом. В таком случае этот член комиссии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 принимает участия в рассмотрении</a:t>
            </a:r>
            <a:r>
              <a:rPr lang="ru-RU" dirty="0" smtClean="0"/>
              <a:t> указанного вопроса, что отражается в протоколе заседания комиссии.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Заседание комиссии считается правомочным, если на нем присутствует </a:t>
            </a:r>
            <a:r>
              <a:rPr lang="ru-RU" b="1" dirty="0" smtClean="0">
                <a:solidFill>
                  <a:srgbClr val="FF0000"/>
                </a:solidFill>
              </a:rPr>
              <a:t>не менее </a:t>
            </a:r>
            <a:r>
              <a:rPr lang="ru-RU" b="1" dirty="0">
                <a:solidFill>
                  <a:srgbClr val="FF0000"/>
                </a:solidFill>
              </a:rPr>
              <a:t>двух третей </a:t>
            </a:r>
            <a:r>
              <a:rPr lang="ru-RU" dirty="0"/>
              <a:t>от общего числа членов комиссии.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Проведение </a:t>
            </a:r>
            <a:r>
              <a:rPr lang="ru-RU" dirty="0"/>
              <a:t>заседаний </a:t>
            </a:r>
            <a:r>
              <a:rPr lang="ru-RU" dirty="0" smtClean="0"/>
              <a:t>с участием </a:t>
            </a:r>
            <a:r>
              <a:rPr lang="ru-RU" dirty="0"/>
              <a:t>только членов комиссии, замещающих должности </a:t>
            </a:r>
            <a:r>
              <a:rPr lang="ru-RU" dirty="0" smtClean="0"/>
              <a:t>муниципальной службы </a:t>
            </a:r>
            <a:r>
              <a:rPr lang="ru-RU" dirty="0"/>
              <a:t>в органе местного самоуправления, </a:t>
            </a:r>
            <a:r>
              <a:rPr lang="ru-RU" b="1" dirty="0" smtClean="0">
                <a:solidFill>
                  <a:srgbClr val="FF0000"/>
                </a:solidFill>
              </a:rPr>
              <a:t>недопустимо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Полномочия и задачи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Основной задачей комиссии является содействие органу местного самоуправления: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в </a:t>
            </a:r>
            <a:r>
              <a:rPr lang="ru-RU" dirty="0"/>
              <a:t>обеспечении соблюдения муниципальными служащими ограничений и запретов, требований о предотвращении или урегулировании конфликта интересов, а также в обеспечении исполнения ими обязанностей, установленных Федеральным законом № 273-ФЗ, другими федеральными законами; 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в осуществлении в органе местного самоуправления мер по предупреждению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1787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9331" y="1033658"/>
            <a:ext cx="7915204" cy="264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комиссию фактически возлагаются </a:t>
            </a:r>
            <a:r>
              <a:rPr lang="ru-RU" sz="2700" b="1" dirty="0" smtClean="0"/>
              <a:t>функции</a:t>
            </a:r>
            <a:r>
              <a:rPr lang="ru-RU" dirty="0" smtClean="0"/>
              <a:t> консультативного и совещательного органа по выработке для руководителя органа местного самоуправления управленческих решений в сфере противодействия коррупции.</a:t>
            </a:r>
            <a:endParaRPr lang="ru-RU" dirty="0"/>
          </a:p>
        </p:txBody>
      </p:sp>
      <p:pic>
        <p:nvPicPr>
          <p:cNvPr id="5" name="Picture 6" descr="http://kaliningradfirst.ru/wp-content/uploads/2015/04/296909060902359023905235656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37" y="3464189"/>
            <a:ext cx="4734694" cy="31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80040"/>
            <a:ext cx="7467600" cy="6093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Важно!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dirty="0"/>
              <a:t>Комиссия </a:t>
            </a:r>
            <a:r>
              <a:rPr lang="ru-RU" b="1" dirty="0"/>
              <a:t>не рассматривает сообщения </a:t>
            </a:r>
            <a:r>
              <a:rPr lang="ru-RU" dirty="0"/>
              <a:t>о преступлениях и административных правонарушениях, а также анонимные обращения, не проводит проверки по фактам нарушения служебной </a:t>
            </a:r>
            <a:r>
              <a:rPr lang="ru-RU" dirty="0" smtClean="0"/>
              <a:t>дисциплины (но факт нарушения служебной дисциплины может быть рассмотрен комиссией, т.к. к её компетенции отнесено рассмотрение исполнения муниципальным служащим обязанностей, установленных ФЗ)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dirty="0" smtClean="0"/>
              <a:t>Поступающие в комиссию обращения (информацию) рекомендуется регистрировать в специальном журнале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6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Основаниями для проведения заседания комиссии являются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1</a:t>
            </a:r>
            <a:r>
              <a:rPr lang="ru-RU" dirty="0"/>
              <a:t>) представление руководителем органа </a:t>
            </a:r>
            <a:r>
              <a:rPr lang="ru-RU" dirty="0" smtClean="0"/>
              <a:t>материалов </a:t>
            </a:r>
            <a:r>
              <a:rPr lang="ru-RU" dirty="0"/>
              <a:t>проверки, свидетельствующих:</a:t>
            </a:r>
          </a:p>
          <a:p>
            <a:pPr fontAlgn="base"/>
            <a:r>
              <a:rPr lang="ru-RU" dirty="0"/>
              <a:t>о </a:t>
            </a:r>
            <a:r>
              <a:rPr lang="ru-RU" b="1" dirty="0"/>
              <a:t>представлении</a:t>
            </a:r>
            <a:r>
              <a:rPr lang="ru-RU" dirty="0"/>
              <a:t> муниципальным служащим </a:t>
            </a:r>
            <a:r>
              <a:rPr lang="ru-RU" b="1" dirty="0"/>
              <a:t>недостоверных или неполных сведений о доходах</a:t>
            </a:r>
            <a:r>
              <a:rPr lang="ru-RU" dirty="0"/>
              <a:t>, имуществе и обязательствах имущественного характера;</a:t>
            </a:r>
          </a:p>
          <a:p>
            <a:pPr fontAlgn="base"/>
            <a:r>
              <a:rPr lang="ru-RU" dirty="0"/>
              <a:t>о </a:t>
            </a:r>
            <a:r>
              <a:rPr lang="ru-RU" b="1" dirty="0"/>
              <a:t>несоблюдении</a:t>
            </a:r>
            <a:r>
              <a:rPr lang="ru-RU" dirty="0"/>
              <a:t> муниципальным служащим </a:t>
            </a:r>
            <a:r>
              <a:rPr lang="ru-RU" b="1" dirty="0"/>
              <a:t>требований</a:t>
            </a:r>
            <a:r>
              <a:rPr lang="ru-RU" dirty="0"/>
              <a:t> к служебному поведению и (или) требований об урегулировании конфликта интересов;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6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9713"/>
            <a:ext cx="8003232" cy="651964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700" dirty="0"/>
              <a:t>2) поступившее в Отдел кадровой и муниципальной службы:</a:t>
            </a:r>
          </a:p>
          <a:p>
            <a:pPr fontAlgn="base"/>
            <a:r>
              <a:rPr lang="ru-RU" sz="1700" dirty="0"/>
              <a:t>обращение гражданина, замещавшего должность муниципальной службы</a:t>
            </a:r>
            <a:r>
              <a:rPr lang="ru-RU" sz="1700"/>
              <a:t>, </a:t>
            </a:r>
            <a:r>
              <a:rPr lang="ru-RU" sz="1700" smtClean="0"/>
              <a:t> </a:t>
            </a:r>
            <a:r>
              <a:rPr lang="ru-RU" sz="1700" b="1" dirty="0"/>
              <a:t>о даче согласия на замещение должности</a:t>
            </a:r>
            <a:r>
              <a:rPr lang="ru-RU" sz="1700" dirty="0"/>
              <a:t> в коммерческой или некоммерческой организации либо на выполнение работы на условиях гражданско-правового договора в коммерческой или некоммерческой организации, если отдельные функции по управлению этой организацией входили в его должностные обязанности, до истечения двух лет со дня увольнения с муниципальной службы;</a:t>
            </a:r>
          </a:p>
          <a:p>
            <a:pPr fontAlgn="base"/>
            <a:r>
              <a:rPr lang="ru-RU" sz="1700" dirty="0"/>
              <a:t>заявление муниципального служащего о </a:t>
            </a:r>
            <a:r>
              <a:rPr lang="ru-RU" sz="1700" b="1" dirty="0"/>
              <a:t>невозможности</a:t>
            </a:r>
            <a:r>
              <a:rPr lang="ru-RU" sz="1700" dirty="0"/>
              <a:t> по объективным причинам </a:t>
            </a:r>
            <a:r>
              <a:rPr lang="ru-RU" sz="1700" b="1" dirty="0"/>
              <a:t>представить сведения о доходах</a:t>
            </a:r>
            <a:r>
              <a:rPr lang="ru-RU" sz="1700" dirty="0"/>
              <a:t>, имуществе и обязательствах имущественного характера </a:t>
            </a:r>
            <a:r>
              <a:rPr lang="ru-RU" sz="1700" b="1" dirty="0"/>
              <a:t>своих супруги (супруга) и несовершеннолетних детей</a:t>
            </a:r>
            <a:r>
              <a:rPr lang="ru-RU" sz="1700" dirty="0" smtClean="0"/>
              <a:t>;</a:t>
            </a:r>
          </a:p>
          <a:p>
            <a:pPr fontAlgn="base"/>
            <a:r>
              <a:rPr lang="ru-RU" sz="1700" dirty="0" smtClean="0"/>
              <a:t>заявление муниципального служащего </a:t>
            </a:r>
            <a:r>
              <a:rPr lang="ru-RU" sz="1700" b="1" dirty="0" smtClean="0"/>
              <a:t>о невозможности выполнить требования</a:t>
            </a:r>
            <a:r>
              <a:rPr lang="ru-RU" sz="1700" dirty="0" smtClean="0"/>
              <a:t> ФЗ от 07.05.2013г. </a:t>
            </a:r>
            <a:r>
              <a:rPr lang="en-US" sz="1700" dirty="0" smtClean="0"/>
              <a:t>N</a:t>
            </a:r>
            <a:r>
              <a:rPr lang="ru-RU" sz="1700" dirty="0" smtClean="0"/>
              <a:t> 79-ФЗ "О запрете отдельным категориям лиц открывать и иметь счета (вклады), хранить денежные средства и ценности в иностранных банках, расположенных за пределами территории РФ, владеть и (или) пользоваться иностранными финансовыми инструментами" </a:t>
            </a:r>
            <a:r>
              <a:rPr lang="ru-RU" sz="1700" b="1" dirty="0" smtClean="0"/>
              <a:t>в связи с</a:t>
            </a:r>
            <a:r>
              <a:rPr lang="ru-RU" sz="1700" dirty="0" smtClean="0"/>
              <a:t> арестом, запретом распоряжения, наложенными компетентными органами иностранного государства, на территории которого находятся счета (вклады), </a:t>
            </a:r>
            <a:r>
              <a:rPr lang="ru-RU" sz="1700" u="sng" dirty="0" smtClean="0"/>
              <a:t>или иными обстоятельствами, не зависящими от его воли или воли его супруги (супруга) и несовершеннолетних детей</a:t>
            </a:r>
            <a:endParaRPr lang="ru-RU" sz="1700" u="sng" dirty="0"/>
          </a:p>
        </p:txBody>
      </p:sp>
    </p:spTree>
    <p:extLst>
      <p:ext uri="{BB962C8B-B14F-4D97-AF65-F5344CB8AC3E}">
        <p14:creationId xmlns:p14="http://schemas.microsoft.com/office/powerpoint/2010/main" val="12595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Основания для проведения заседания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Уведомление муниципального служащего 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  </a:r>
            <a:r>
              <a:rPr lang="en-US" sz="1600" dirty="0" smtClean="0"/>
              <a:t>  (</a:t>
            </a:r>
            <a:r>
              <a:rPr lang="ru-RU" sz="1600" dirty="0" smtClean="0"/>
              <a:t> абзац введен Указом Президента РФ от 22.12.2015 </a:t>
            </a:r>
            <a:r>
              <a:rPr lang="en-US" sz="1600" dirty="0" smtClean="0"/>
              <a:t>N</a:t>
            </a:r>
            <a:r>
              <a:rPr lang="ru-RU" sz="1600" dirty="0" smtClean="0"/>
              <a:t>650)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Комиссия не рассматривает сообщения о преступлениях и административных правонарушениях, а также анонимные обращения. Не проводит проверки по фактам нарушения служебной дисциплины.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262"/>
            <a:ext cx="8003232" cy="6485099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 smtClean="0"/>
              <a:t>3</a:t>
            </a:r>
            <a:r>
              <a:rPr lang="ru-RU" dirty="0"/>
              <a:t>) представление руководителя органа или любого члена комиссии, касающееся </a:t>
            </a:r>
            <a:r>
              <a:rPr lang="ru-RU" b="1" dirty="0"/>
              <a:t>обеспечения соблюдения</a:t>
            </a:r>
            <a:r>
              <a:rPr lang="ru-RU" dirty="0"/>
              <a:t> муниципальным служащим </a:t>
            </a:r>
            <a:r>
              <a:rPr lang="ru-RU" b="1" dirty="0"/>
              <a:t>требований</a:t>
            </a:r>
            <a:r>
              <a:rPr lang="ru-RU" dirty="0"/>
              <a:t> к служебному поведению и (или) требований к урегулированию конфликта интересов либо осуществлению мер по предупреждению </a:t>
            </a:r>
            <a:r>
              <a:rPr lang="ru-RU" dirty="0" smtClean="0"/>
              <a:t>коррупции;</a:t>
            </a:r>
          </a:p>
          <a:p>
            <a:pPr marL="0" indent="0" fontAlgn="base">
              <a:buNone/>
            </a:pPr>
            <a:r>
              <a:rPr lang="ru-RU" dirty="0" smtClean="0"/>
              <a:t>4) представление лицом, принявшим решение об осуществлении контроля за расходами (руководитель органа МСУ) материалов проверки, свидетельствующих о </a:t>
            </a:r>
            <a:r>
              <a:rPr lang="ru-RU" b="1" dirty="0" smtClean="0"/>
              <a:t>представлении</a:t>
            </a:r>
            <a:r>
              <a:rPr lang="ru-RU" dirty="0" smtClean="0"/>
              <a:t> муниципальным служащим </a:t>
            </a:r>
            <a:r>
              <a:rPr lang="ru-RU" b="1" dirty="0" smtClean="0"/>
              <a:t>недостоверных или неполных сведений о расходах по каждой сделке и об источниках получения средств, за счет которых совершена сделка</a:t>
            </a:r>
            <a:r>
              <a:rPr lang="ru-RU" dirty="0" smtClean="0"/>
              <a:t>;</a:t>
            </a:r>
          </a:p>
          <a:p>
            <a:pPr marL="0" indent="0" fontAlgn="base">
              <a:buNone/>
            </a:pPr>
            <a:r>
              <a:rPr lang="ru-RU" dirty="0" smtClean="0"/>
              <a:t>5) уведомление коммерческой или некоммерческой организации (в соответствии с ч. 4, ст. 12 ФЗ от 25.12.2008г. </a:t>
            </a:r>
            <a:r>
              <a:rPr lang="en-US" dirty="0" smtClean="0"/>
              <a:t>N</a:t>
            </a:r>
            <a:r>
              <a:rPr lang="ru-RU" dirty="0" smtClean="0"/>
              <a:t> 273-ФЗ "О противодействии коррупции" и ст. 64.1 ТК РФ) </a:t>
            </a:r>
            <a:r>
              <a:rPr lang="ru-RU" b="1" dirty="0" smtClean="0"/>
              <a:t>о заключении с гражданином</a:t>
            </a:r>
            <a:r>
              <a:rPr lang="ru-RU" dirty="0" smtClean="0"/>
              <a:t>, замещавшим </a:t>
            </a:r>
            <a:r>
              <a:rPr lang="ru-RU" dirty="0"/>
              <a:t>должность муниципальной </a:t>
            </a:r>
            <a:r>
              <a:rPr lang="ru-RU" dirty="0" smtClean="0"/>
              <a:t>службы, </a:t>
            </a:r>
            <a:r>
              <a:rPr lang="ru-RU" b="1" dirty="0" smtClean="0"/>
              <a:t>трудового или</a:t>
            </a:r>
            <a:r>
              <a:rPr lang="ru-RU" dirty="0" smtClean="0"/>
              <a:t> </a:t>
            </a:r>
            <a:r>
              <a:rPr lang="ru-RU" b="1" dirty="0"/>
              <a:t>гражданско-правового </a:t>
            </a:r>
            <a:r>
              <a:rPr lang="ru-RU" b="1" dirty="0" smtClean="0"/>
              <a:t>договора</a:t>
            </a:r>
            <a:r>
              <a:rPr lang="ru-RU" dirty="0" smtClean="0"/>
              <a:t>, </a:t>
            </a:r>
            <a:r>
              <a:rPr lang="ru-RU" dirty="0"/>
              <a:t>если отдельные функции по управлению этой организацией входили в его должностные обязанности</a:t>
            </a:r>
            <a:r>
              <a:rPr lang="ru-RU" dirty="0" smtClean="0"/>
              <a:t>, во время замещения должности в муниципальном органе, </a:t>
            </a:r>
            <a:r>
              <a:rPr lang="ru-RU" b="1" dirty="0" smtClean="0"/>
              <a:t>при условии что, ранее комиссией </a:t>
            </a:r>
            <a:r>
              <a:rPr lang="ru-RU" dirty="0" smtClean="0"/>
              <a:t>гражданину </a:t>
            </a:r>
            <a:r>
              <a:rPr lang="ru-RU" b="1" dirty="0" smtClean="0"/>
              <a:t>было отказано</a:t>
            </a:r>
            <a:r>
              <a:rPr lang="ru-RU" dirty="0" smtClean="0"/>
              <a:t> во вступлении с организацией в трудовые или гражданско-правовые отношения с данной организацией </a:t>
            </a:r>
            <a:r>
              <a:rPr lang="ru-RU" b="1" dirty="0" smtClean="0"/>
              <a:t>или что вопрос о даче согласия комиссией не рассматривался.						</a:t>
            </a:r>
            <a:r>
              <a:rPr lang="ru-RU" dirty="0" smtClean="0">
                <a:solidFill>
                  <a:srgbClr val="FF0000"/>
                </a:solidFill>
              </a:rPr>
              <a:t>Комиссия не рассматривает сообщения о преступлениях и административных правонарушениях, а также анонимные обращения. Не проводит проверки по фактам нарушения служебной дисциплины.</a:t>
            </a:r>
          </a:p>
          <a:p>
            <a:pPr marL="0" indent="0" fontAlgn="base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88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294"/>
            <a:ext cx="7467600" cy="588459"/>
          </a:xfrm>
        </p:spPr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67375"/>
            <a:ext cx="8075240" cy="550657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Федеральны</a:t>
            </a:r>
            <a:r>
              <a:rPr lang="ru-RU" dirty="0"/>
              <a:t>й</a:t>
            </a:r>
            <a:r>
              <a:rPr lang="ru-RU" dirty="0" smtClean="0"/>
              <a:t> закон </a:t>
            </a:r>
            <a:r>
              <a:rPr lang="ru-RU" dirty="0"/>
              <a:t>от 25 декабря 2008 г. N 273-ФЗ "О противодействии коррупции</a:t>
            </a:r>
            <a:r>
              <a:rPr lang="ru-RU" dirty="0" smtClean="0"/>
              <a:t>"</a:t>
            </a:r>
          </a:p>
          <a:p>
            <a:r>
              <a:rPr lang="ru-RU" dirty="0" smtClean="0"/>
              <a:t>Федеральный закон от 02 марта 2007 г. </a:t>
            </a:r>
            <a:r>
              <a:rPr lang="en-US" dirty="0" smtClean="0"/>
              <a:t>N </a:t>
            </a:r>
            <a:r>
              <a:rPr lang="ru-RU" dirty="0" smtClean="0"/>
              <a:t>25-ФЗ "О муниципальной службе в Российской Федерации"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Указ Президента Российской Федерации от 1 июля 2010 г. N 821 «О комиссиях по соблюдению требований к служебному поведению федеральных государственных служащих и урегулированию конфликта интересов»</a:t>
            </a:r>
          </a:p>
          <a:p>
            <a:r>
              <a:rPr lang="ru-RU" dirty="0" smtClean="0"/>
              <a:t>Закон </a:t>
            </a:r>
            <a:r>
              <a:rPr lang="ru-RU" dirty="0"/>
              <a:t>Свердловской области от 29 октября 2007 года № </a:t>
            </a:r>
            <a:r>
              <a:rPr lang="ru-RU" dirty="0" smtClean="0"/>
              <a:t>136-ОЗ «</a:t>
            </a:r>
            <a:r>
              <a:rPr lang="ru-RU" dirty="0"/>
              <a:t>Об особенностях муниципальной службы на </a:t>
            </a:r>
            <a:r>
              <a:rPr lang="ru-RU" dirty="0" smtClean="0"/>
              <a:t>территории Свердловской области»</a:t>
            </a:r>
          </a:p>
          <a:p>
            <a:r>
              <a:rPr lang="ru-RU" dirty="0" smtClean="0"/>
              <a:t>Методические рекомендации по </a:t>
            </a:r>
            <a:r>
              <a:rPr lang="ru-RU" dirty="0"/>
              <a:t>формированию состава и </a:t>
            </a:r>
            <a:r>
              <a:rPr lang="ru-RU" dirty="0" smtClean="0"/>
              <a:t>деятельности комиссий </a:t>
            </a:r>
            <a:r>
              <a:rPr lang="ru-RU" dirty="0"/>
              <a:t>по соблюдению требований к служебному </a:t>
            </a:r>
            <a:r>
              <a:rPr lang="ru-RU" dirty="0" smtClean="0"/>
              <a:t>поведению муниципальных служащих муниципальных образований Свердловской области и </a:t>
            </a:r>
            <a:r>
              <a:rPr lang="ru-RU" dirty="0"/>
              <a:t>урегулированию конфликта </a:t>
            </a:r>
            <a:r>
              <a:rPr lang="ru-RU" dirty="0" smtClean="0"/>
              <a:t>интересов (2013 год)</a:t>
            </a:r>
          </a:p>
          <a:p>
            <a:r>
              <a:rPr lang="ru-RU" dirty="0" smtClean="0"/>
              <a:t>Распоряжение главы Екатеринбурга об утверждении Положения о комиссии по соблюдению требований к служебному поведению муниципальных служащих Администрации города Екатеринбурга и урегулированию конфликта интересов от </a:t>
            </a:r>
            <a:r>
              <a:rPr lang="en-US" dirty="0" smtClean="0"/>
              <a:t>1</a:t>
            </a:r>
            <a:r>
              <a:rPr lang="ru-RU" dirty="0" smtClean="0"/>
              <a:t>3 августа </a:t>
            </a:r>
            <a:r>
              <a:rPr lang="en-US" dirty="0" smtClean="0"/>
              <a:t>2010 </a:t>
            </a:r>
            <a:r>
              <a:rPr lang="en-US" dirty="0"/>
              <a:t>N 165-</a:t>
            </a:r>
            <a:r>
              <a:rPr lang="ru-RU" dirty="0" smtClean="0"/>
              <a:t>Р (с изменениями на 16 января 2015 г.)</a:t>
            </a:r>
          </a:p>
        </p:txBody>
      </p:sp>
    </p:spTree>
    <p:extLst>
      <p:ext uri="{BB962C8B-B14F-4D97-AF65-F5344CB8AC3E}">
        <p14:creationId xmlns:p14="http://schemas.microsoft.com/office/powerpoint/2010/main" val="26533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spcAft>
                <a:spcPct val="30000"/>
              </a:spcAft>
              <a:buFontTx/>
              <a:buAutoNum type="arabicPeriod"/>
            </a:pPr>
            <a:r>
              <a:rPr lang="ru-RU" b="1" dirty="0" smtClean="0">
                <a:solidFill>
                  <a:srgbClr val="FF6600"/>
                </a:solidFill>
              </a:rPr>
              <a:t>В подразделении кадровой службы органа  местного самоуправления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обращения гражданина, замещавшего в органе местного самоуправления должность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службы, включенной в перечень должностей о даче согласия на замещение должности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коммерч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или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некоммерч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организации, либо на выполнение работы на условиях гражданско-правового договора если отд.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функц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 по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управл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этой организации входили в его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должн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обязан. до истечении двух лет со дня увольнения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службы при условии, что указанному гражданину комиссией ранее было отказано или что вопрос о даче согласия не рассматривался </a:t>
            </a:r>
            <a:r>
              <a:rPr lang="ru-RU" b="1" dirty="0" smtClean="0">
                <a:solidFill>
                  <a:srgbClr val="FF6600"/>
                </a:solidFill>
              </a:rPr>
              <a:t>подготавливается мотивированное заключение по существу обращения с учетом требований  ст. 12 №273-ФЗ «О противодействии коррупции».  </a:t>
            </a:r>
          </a:p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FF99"/>
                </a:solidFill>
              </a:rPr>
              <a:t>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Обращение  может быть подано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.. служащим, планирующим свое увольнение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службы, и подлежит рассмотрению комиссией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Подразделение кадровой службы  органа местного самоуправления  по результатам рассмотрения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уведомления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коммерч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или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некоммерч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организации о заключении с гражданином,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замещ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должность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. службы в  органе местного самоуправления, трудового или гражданско-прав. договора на выполнение работ (оказание услуг), если отд. функции  управления данной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организацей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входили в его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должн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(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служ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 обязанности, исполняемые во время замещения должности в органе местного самоуправления, при условии, что указанному гражданину  комиссией ранее было отказано во вступлении в трудовые и гражданско-правовые отношения </a:t>
            </a:r>
            <a:r>
              <a:rPr lang="ru-RU" b="1" dirty="0" smtClean="0">
                <a:solidFill>
                  <a:srgbClr val="FF6600"/>
                </a:solidFill>
              </a:rPr>
              <a:t>осуществляет подготовку  мотивированного  заключения о соблюдении гражданином, замещавшим должность </a:t>
            </a:r>
            <a:r>
              <a:rPr lang="ru-RU" b="1" dirty="0" err="1" smtClean="0">
                <a:solidFill>
                  <a:srgbClr val="FF6600"/>
                </a:solidFill>
              </a:rPr>
              <a:t>муниц</a:t>
            </a:r>
            <a:r>
              <a:rPr lang="ru-RU" b="1" dirty="0" smtClean="0">
                <a:solidFill>
                  <a:srgbClr val="FF6600"/>
                </a:solidFill>
              </a:rPr>
              <a:t> . службы в  органе местного самоуправления требований ст.12  273-ФЗ «О противодействии коррупции»</a:t>
            </a:r>
            <a:endParaRPr lang="ru-RU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sz="2800" b="1" dirty="0" smtClean="0">
                <a:solidFill>
                  <a:srgbClr val="00FFFF"/>
                </a:solidFill>
              </a:rPr>
              <a:t>При подготовки мотивированного заключения </a:t>
            </a:r>
            <a:r>
              <a:rPr lang="ru-RU" b="1" dirty="0" smtClean="0">
                <a:solidFill>
                  <a:srgbClr val="FF6600"/>
                </a:solidFill>
              </a:rPr>
              <a:t>должностные лица кадрового подразделения  органа местного самоуправления  имеют право:</a:t>
            </a:r>
          </a:p>
          <a:p>
            <a:pPr marL="457200" indent="-457200" algn="just">
              <a:spcAft>
                <a:spcPct val="300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Проводить собеседование с муниципальным  служащим</a:t>
            </a:r>
          </a:p>
          <a:p>
            <a:pPr marL="457200" indent="-457200" algn="just">
              <a:spcAft>
                <a:spcPct val="300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Получать письменные пояснения от муниципального  служащего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</a:rPr>
              <a:t>Руководител</a:t>
            </a:r>
            <a:r>
              <a:rPr lang="ru-RU" b="1" dirty="0" smtClean="0">
                <a:solidFill>
                  <a:srgbClr val="FF6600"/>
                </a:solidFill>
              </a:rPr>
              <a:t> органа </a:t>
            </a:r>
            <a:r>
              <a:rPr lang="ru-RU" b="1" dirty="0" err="1" smtClean="0">
                <a:solidFill>
                  <a:srgbClr val="FF6600"/>
                </a:solidFill>
              </a:rPr>
              <a:t>мнстного</a:t>
            </a:r>
            <a:r>
              <a:rPr lang="ru-RU" b="1" dirty="0" smtClean="0">
                <a:solidFill>
                  <a:srgbClr val="FF6600"/>
                </a:solidFill>
              </a:rPr>
              <a:t> самоуправления или его заместитель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может направлять в установленном  порядке запросы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гос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органы,  органы местного самоуправления и заинтересованные организации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Обращение и уведомление, а также заключение и другие материалы в течение </a:t>
            </a:r>
            <a:r>
              <a:rPr lang="ru-RU" b="1" dirty="0" smtClean="0">
                <a:solidFill>
                  <a:srgbClr val="00B0F0"/>
                </a:solidFill>
              </a:rPr>
              <a:t>семи рабочих дней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 дня поступления обращения или уведомления представляются председателю комиссии.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</a:p>
          <a:p>
            <a:pPr marL="457200" indent="-457200" algn="just">
              <a:spcAft>
                <a:spcPct val="30000"/>
              </a:spcAft>
            </a:pPr>
            <a:r>
              <a:rPr lang="ru-RU" b="1" dirty="0" smtClean="0"/>
              <a:t>       В случае направления запросов обращение или уведомление, а также заключение и другие материалы  представляются председателю комиссии </a:t>
            </a:r>
            <a:r>
              <a:rPr lang="ru-RU" b="1" dirty="0" smtClean="0">
                <a:solidFill>
                  <a:srgbClr val="00B0F0"/>
                </a:solidFill>
              </a:rPr>
              <a:t>в течение 45 дней </a:t>
            </a:r>
            <a:r>
              <a:rPr lang="ru-RU" b="1" dirty="0" smtClean="0"/>
              <a:t>со дня поступления обращения или уведомления. Указанный срок может быть продлен, </a:t>
            </a:r>
            <a:r>
              <a:rPr lang="ru-RU" b="1" dirty="0" smtClean="0">
                <a:solidFill>
                  <a:srgbClr val="00B0F0"/>
                </a:solidFill>
              </a:rPr>
              <a:t>но не более чем на 30 дней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должно </a:t>
            </a:r>
            <a:r>
              <a:rPr lang="ru-RU" dirty="0" err="1" smtClean="0"/>
              <a:t>седержать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а) информацию, изложенную в обращениях или уведомлениях;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б) информацию, полученную от государственных органов, органов местного самоуправления и заинтересованных организаций на основании запросов;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в) мотивированный вывод по результатам предварительного рассмотрения обращений и уведомлений.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(введен в действие Указом Президента РФ от 19.09.2017 № 431)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Подготовка и проведение заседания комиссии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муниципальном правовом акте необходимо регламентировать порядок представления руководителем органа местного самоуправления материалов проверки в комиссию, включающий: </a:t>
            </a:r>
            <a:endParaRPr lang="ru-RU" dirty="0" smtClean="0"/>
          </a:p>
          <a:p>
            <a:r>
              <a:rPr lang="ru-RU" dirty="0" smtClean="0"/>
              <a:t>материалы </a:t>
            </a:r>
            <a:r>
              <a:rPr lang="ru-RU" dirty="0"/>
              <a:t>проверки (информация, послужившая основанием для осуществления </a:t>
            </a:r>
            <a:r>
              <a:rPr lang="ru-RU" dirty="0" smtClean="0"/>
              <a:t>проверки: решения, копии, пояснения, доклады)</a:t>
            </a:r>
          </a:p>
          <a:p>
            <a:r>
              <a:rPr lang="ru-RU" dirty="0" smtClean="0"/>
              <a:t>порядок </a:t>
            </a:r>
            <a:r>
              <a:rPr lang="ru-RU" dirty="0"/>
              <a:t>ознакомления муниципального служащего, в отношении которого комиссией рассматривается вопрос, а также членов комиссии с поступившей информацией; </a:t>
            </a:r>
          </a:p>
          <a:p>
            <a:r>
              <a:rPr lang="ru-RU" dirty="0" smtClean="0"/>
              <a:t>порядок </a:t>
            </a:r>
            <a:r>
              <a:rPr lang="ru-RU" dirty="0"/>
              <a:t>рассмотрения председателем комиссии ходатайств о приглашении на заседание комиссии иных лиц, о рассмотрении в ходе заседания комиссии дополнительных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3180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8810"/>
            <a:ext cx="7467600" cy="588459"/>
          </a:xfrm>
        </p:spPr>
        <p:txBody>
          <a:bodyPr/>
          <a:lstStyle/>
          <a:p>
            <a:r>
              <a:rPr lang="ru-RU" dirty="0" smtClean="0"/>
              <a:t>Председатель комиссии: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07269"/>
            <a:ext cx="7467600" cy="5666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а</a:t>
            </a:r>
            <a:r>
              <a:rPr lang="ru-RU" sz="2000" dirty="0"/>
              <a:t>) в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10-дневный </a:t>
            </a:r>
            <a:r>
              <a:rPr lang="ru-RU" sz="2000" b="1" dirty="0">
                <a:solidFill>
                  <a:srgbClr val="FF0000"/>
                </a:solidFill>
              </a:rPr>
              <a:t>срок </a:t>
            </a:r>
            <a:r>
              <a:rPr lang="ru-RU" sz="2000" dirty="0"/>
              <a:t>назначает дату заседания комиссии. При этом дата заседания комиссии не может быть назначена позднее </a:t>
            </a:r>
            <a:r>
              <a:rPr lang="ru-RU" sz="2000" b="1" dirty="0" smtClean="0">
                <a:solidFill>
                  <a:srgbClr val="FF0000"/>
                </a:solidFill>
              </a:rPr>
              <a:t>20 </a:t>
            </a:r>
            <a:r>
              <a:rPr lang="ru-RU" sz="2000" b="1" dirty="0">
                <a:solidFill>
                  <a:srgbClr val="FF0000"/>
                </a:solidFill>
              </a:rPr>
              <a:t>дней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со дня поступления указанной информации;</a:t>
            </a:r>
          </a:p>
          <a:p>
            <a:pPr marL="0" indent="0">
              <a:buNone/>
            </a:pPr>
            <a:r>
              <a:rPr lang="ru-RU" sz="2000" dirty="0"/>
              <a:t>б) организует </a:t>
            </a:r>
            <a:r>
              <a:rPr lang="ru-RU" sz="2000" b="1" dirty="0"/>
              <a:t>ознакомление</a:t>
            </a:r>
            <a:r>
              <a:rPr lang="ru-RU" sz="2000" dirty="0"/>
              <a:t> </a:t>
            </a:r>
            <a:r>
              <a:rPr lang="ru-RU" sz="2000" dirty="0" smtClean="0"/>
              <a:t>муниципального </a:t>
            </a:r>
            <a:r>
              <a:rPr lang="ru-RU" sz="2000" dirty="0"/>
              <a:t>служащего, в отношении которого комиссией </a:t>
            </a:r>
            <a:r>
              <a:rPr lang="ru-RU" sz="2000" dirty="0" smtClean="0"/>
              <a:t>рассматривается вопрос, </a:t>
            </a:r>
            <a:r>
              <a:rPr lang="ru-RU" sz="2000" dirty="0"/>
              <a:t>его представителя, членов комиссии и других лиц, участвующих в заседании комиссии, с информацией, поступившей в </a:t>
            </a:r>
            <a:r>
              <a:rPr lang="ru-RU" sz="2000" dirty="0" smtClean="0"/>
              <a:t>орган местного самоуправления и </a:t>
            </a:r>
            <a:r>
              <a:rPr lang="ru-RU" sz="2000" dirty="0"/>
              <a:t>с результатами ее проверки;</a:t>
            </a:r>
          </a:p>
          <a:p>
            <a:pPr marL="0" indent="0">
              <a:buNone/>
            </a:pPr>
            <a:r>
              <a:rPr lang="ru-RU" sz="2000" dirty="0"/>
              <a:t>в) рассматривает </a:t>
            </a:r>
            <a:r>
              <a:rPr lang="ru-RU" sz="2000" b="1" dirty="0"/>
              <a:t>ходатайства о приглашении</a:t>
            </a:r>
            <a:r>
              <a:rPr lang="ru-RU" sz="2000" dirty="0"/>
              <a:t> на заседание комиссии </a:t>
            </a:r>
            <a:r>
              <a:rPr lang="ru-RU" sz="2000" dirty="0" smtClean="0"/>
              <a:t>других её членов;</a:t>
            </a:r>
          </a:p>
          <a:p>
            <a:pPr marL="0" indent="0">
              <a:buNone/>
            </a:pPr>
            <a:r>
              <a:rPr lang="ru-RU" sz="2000" dirty="0" smtClean="0"/>
              <a:t>г) определяет для участия </a:t>
            </a:r>
            <a:r>
              <a:rPr lang="ru-RU" sz="2000" dirty="0"/>
              <a:t>в </a:t>
            </a:r>
            <a:r>
              <a:rPr lang="ru-RU" sz="2000" dirty="0" smtClean="0"/>
              <a:t>заседании комиссии </a:t>
            </a:r>
            <a:r>
              <a:rPr lang="ru-RU" sz="2000" b="1" dirty="0" smtClean="0"/>
              <a:t>с правом совещательного голоса</a:t>
            </a:r>
            <a:r>
              <a:rPr lang="ru-RU" sz="2000" dirty="0" smtClean="0"/>
              <a:t> муниципальных служащих, замещающих </a:t>
            </a:r>
            <a:r>
              <a:rPr lang="ru-RU" sz="2000" dirty="0"/>
              <a:t>в органе местного самоуправления должности, аналогичные должности муниципального служащего, в отношении которого рассматривается </a:t>
            </a:r>
            <a:r>
              <a:rPr lang="ru-RU" sz="2000" dirty="0" smtClean="0"/>
              <a:t>вопрос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74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Заседание комиссии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Заседание комиссии по рассмотрению заявлений, указанных в абзацах третьем и четвертом подпункта 16 «Положения», как правило, проводится </a:t>
            </a:r>
            <a:r>
              <a:rPr lang="ru-RU" sz="2000" dirty="0" smtClean="0">
                <a:solidFill>
                  <a:srgbClr val="00B0F0"/>
                </a:solidFill>
              </a:rPr>
              <a:t>не позднее одного месяца </a:t>
            </a:r>
            <a:r>
              <a:rPr lang="ru-RU" sz="2000" dirty="0" smtClean="0"/>
              <a:t>со дня истечения срока, установленного для представления сведений о доходах, об имуществе и обязательствах имущественного характера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89834"/>
            <a:ext cx="7467600" cy="51841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Заседание комиссии проводится </a:t>
            </a:r>
            <a:r>
              <a:rPr lang="ru-RU" b="1" dirty="0"/>
              <a:t>в присутствии </a:t>
            </a:r>
            <a:r>
              <a:rPr lang="ru-RU" b="1" dirty="0" smtClean="0"/>
              <a:t>служащего</a:t>
            </a:r>
            <a:r>
              <a:rPr lang="ru-RU" dirty="0" smtClean="0"/>
              <a:t>, в отношении которого рассматривается вопрос.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Секретарь </a:t>
            </a:r>
            <a:r>
              <a:rPr lang="ru-RU" dirty="0">
                <a:solidFill>
                  <a:srgbClr val="C00000"/>
                </a:solidFill>
              </a:rPr>
              <a:t>комиссии </a:t>
            </a:r>
            <a:r>
              <a:rPr lang="ru-RU" dirty="0"/>
              <a:t>знакомит муниципального служащего, в отношении которого комиссией рассматривается </a:t>
            </a:r>
            <a:r>
              <a:rPr lang="ru-RU" dirty="0" smtClean="0"/>
              <a:t>вопрос, </a:t>
            </a:r>
            <a:r>
              <a:rPr lang="ru-RU" dirty="0"/>
              <a:t>его представителя и других лиц, участвующих в заседании комиссии, с </a:t>
            </a:r>
            <a:r>
              <a:rPr lang="ru-RU" dirty="0" smtClean="0"/>
              <a:t>информацией</a:t>
            </a:r>
            <a:r>
              <a:rPr lang="ru-RU" dirty="0"/>
              <a:t>, поступившей в комиссию, под роспись с указанием даты ознакомления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7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 комиссии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редседатель </a:t>
            </a:r>
            <a:r>
              <a:rPr lang="ru-RU" b="1" dirty="0"/>
              <a:t>комиссии </a:t>
            </a:r>
            <a:r>
              <a:rPr lang="ru-RU" dirty="0" smtClean="0"/>
              <a:t>– рекомендуется определить 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заместителя</a:t>
            </a:r>
            <a:r>
              <a:rPr lang="ru-RU" dirty="0" smtClean="0"/>
              <a:t> руководителя </a:t>
            </a:r>
            <a:r>
              <a:rPr lang="ru-RU" dirty="0"/>
              <a:t>органа местного </a:t>
            </a:r>
            <a:r>
              <a:rPr lang="ru-RU" dirty="0" smtClean="0"/>
              <a:t>самоуправления, курирующего работу по профилактике коррупционных и иных правонарушений или в сферу ведения которого входят правовые вопросы, кадровая работа, </a:t>
            </a:r>
            <a:r>
              <a:rPr lang="ru-RU" smtClean="0"/>
              <a:t>вопросы муниципальной </a:t>
            </a:r>
            <a:r>
              <a:rPr lang="ru-RU" dirty="0" smtClean="0"/>
              <a:t>службы</a:t>
            </a:r>
          </a:p>
          <a:p>
            <a:r>
              <a:rPr lang="ru-RU" b="1" dirty="0" smtClean="0"/>
              <a:t>Заместитель </a:t>
            </a:r>
            <a:r>
              <a:rPr lang="ru-RU" b="1" dirty="0"/>
              <a:t>председателя комиссии </a:t>
            </a:r>
            <a:r>
              <a:rPr lang="ru-RU" dirty="0" smtClean="0"/>
              <a:t>– руководитель подразделения </a:t>
            </a:r>
            <a:r>
              <a:rPr lang="ru-RU" dirty="0"/>
              <a:t>по вопросам муниципальной службы и </a:t>
            </a:r>
            <a:r>
              <a:rPr lang="ru-RU" dirty="0" smtClean="0"/>
              <a:t>кадровой работы </a:t>
            </a:r>
          </a:p>
          <a:p>
            <a:r>
              <a:rPr lang="ru-RU" b="1" dirty="0" smtClean="0"/>
              <a:t>Секретарь комиссии </a:t>
            </a:r>
            <a:r>
              <a:rPr lang="ru-RU" dirty="0"/>
              <a:t>- должностное лицо кадровой </a:t>
            </a:r>
            <a:r>
              <a:rPr lang="ru-RU" dirty="0" smtClean="0"/>
              <a:t>службы, ответственное за работу по профилактике коррупционных и иных правонарушений муниципального </a:t>
            </a:r>
            <a:r>
              <a:rPr lang="ru-RU" dirty="0"/>
              <a:t>органа</a:t>
            </a:r>
          </a:p>
        </p:txBody>
      </p:sp>
    </p:spTree>
    <p:extLst>
      <p:ext uri="{BB962C8B-B14F-4D97-AF65-F5344CB8AC3E}">
        <p14:creationId xmlns:p14="http://schemas.microsoft.com/office/powerpoint/2010/main" val="3836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Заседание комиссии проводится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600" dirty="0" smtClean="0"/>
              <a:t>Как правило, в присутствии муниципального служащего, в отношении которого рассматривается вопрос  о соблюдении требований к служебному поведению и (или) урегулированию конфликта интересов, или гражданина, замещавшего должность муниципальной службы в муниципальном органе. О намерении лично присутствовать на заседании комиссии муниципальный служащий или гражданин указывает в обращении, заявлении или уведомлении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Заседания комиссии  могут проводится в отсутствие муниципального служащего или гражданина в случае:</a:t>
            </a:r>
          </a:p>
          <a:p>
            <a:r>
              <a:rPr lang="ru-RU" sz="1600" dirty="0" smtClean="0"/>
              <a:t>а) если в обращении, заявлении или уведомлении не содержится указания о намерении муниципального служащего или гражданина лично присутствовать на заседании комиссии;</a:t>
            </a:r>
          </a:p>
          <a:p>
            <a:r>
              <a:rPr lang="ru-RU" sz="1600" dirty="0" smtClean="0"/>
              <a:t>б) если муниципальный служащий или гражданин, намеревающиеся лично присутствовать на заседании комиссии и надлежащим образом извещенные о времени и месте его проведения, не явились на заседание комиссии. (введен Указом Президента РФ от 22.12.2015</a:t>
            </a:r>
            <a:r>
              <a:rPr lang="en-US" sz="1600" dirty="0" smtClean="0"/>
              <a:t> N 650)</a:t>
            </a: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заседании комиссии заслушиваются </a:t>
            </a:r>
            <a:r>
              <a:rPr lang="ru-RU" b="1" dirty="0" smtClean="0"/>
              <a:t>пояснения </a:t>
            </a:r>
            <a:r>
              <a:rPr lang="ru-RU" b="1" dirty="0"/>
              <a:t>служащего </a:t>
            </a:r>
            <a:r>
              <a:rPr lang="ru-RU" dirty="0"/>
              <a:t>(с его согласия) и иных лиц, рассматриваются материалы по существу предъявляемых </a:t>
            </a:r>
            <a:r>
              <a:rPr lang="ru-RU" dirty="0" smtClean="0"/>
              <a:t>муниципальному </a:t>
            </a:r>
            <a:r>
              <a:rPr lang="ru-RU" dirty="0"/>
              <a:t>служащему претензий, а также дополнительные материалы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Члены </a:t>
            </a:r>
            <a:r>
              <a:rPr lang="ru-RU" dirty="0"/>
              <a:t>комиссии и лица, участвовавшие в ее заседании, </a:t>
            </a:r>
            <a:r>
              <a:rPr lang="ru-RU" b="1" dirty="0">
                <a:solidFill>
                  <a:srgbClr val="FF0000"/>
                </a:solidFill>
              </a:rPr>
              <a:t>не вправе разглашать сведения</a:t>
            </a:r>
            <a:r>
              <a:rPr lang="ru-RU" dirty="0"/>
              <a:t>, ставшие им известными в ходе работы комиссии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3489"/>
            <a:ext cx="7467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заседание комиссии может быть отложено: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33600"/>
            <a:ext cx="7467600" cy="4873752"/>
          </a:xfrm>
        </p:spPr>
        <p:txBody>
          <a:bodyPr/>
          <a:lstStyle/>
          <a:p>
            <a:r>
              <a:rPr lang="ru-RU" dirty="0" smtClean="0"/>
              <a:t>неявка </a:t>
            </a:r>
            <a:r>
              <a:rPr lang="ru-RU" dirty="0"/>
              <a:t>муниципального служащего или его представителя на заседание комиссии при отсутствии письменной просьбы муниципального служащего о рассмотрении вопроса без его </a:t>
            </a:r>
            <a:r>
              <a:rPr lang="ru-RU" dirty="0" smtClean="0"/>
              <a:t>участия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(в случае вторичной неявки комиссия может принять решение рассмотреть вопрос без служащего)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6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заседание комиссии не проводится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отсутствие </a:t>
            </a:r>
            <a:r>
              <a:rPr lang="ru-RU" dirty="0"/>
              <a:t>кворума: членов комиссии, явившихся на заседание, менее двух третей от общего числа членов;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/>
              <a:t>при наличии кворума число членов комиссии, не замещающих должности муниципальной службы в органе местного самоуправления, явившихся на заседание, менее одной четверти от общего числа членов комиссии;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/>
              <a:t>отсутствие кворума при наличии ситуации, когда кто-либо из членов комиссии не может принять участие в рассмотрении вопроса: при возникновении прямой или косвенной личной заинтересованности, которая может привести к конфликту интересов, либо член комиссии является непосредственным руководителем муниципального </a:t>
            </a:r>
            <a:r>
              <a:rPr lang="ru-RU" dirty="0" smtClean="0"/>
              <a:t>служащего.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6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</a:rPr>
              <a:t>Различаются в соответствии с основанием проведения заседания.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вопроса о представлении муниципальным служащим недостоверных или неполных сведений о доходах</a:t>
            </a:r>
            <a:r>
              <a:rPr lang="ru-RU" dirty="0" smtClean="0"/>
              <a:t>, об имуществе и обязательствах имущественного характера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dirty="0" smtClean="0"/>
              <a:t>установить, что представленные сведения являются </a:t>
            </a:r>
            <a:r>
              <a:rPr lang="ru-RU" b="1" dirty="0" smtClean="0"/>
              <a:t>достоверными</a:t>
            </a:r>
            <a:r>
              <a:rPr lang="ru-RU" dirty="0" smtClean="0"/>
              <a:t> и полными;</a:t>
            </a:r>
          </a:p>
          <a:p>
            <a:pPr>
              <a:buFont typeface="Wingdings" charset="2"/>
              <a:buChar char="§"/>
            </a:pPr>
            <a:r>
              <a:rPr lang="ru-RU" dirty="0"/>
              <a:t>установить, что представленные сведения </a:t>
            </a:r>
            <a:r>
              <a:rPr lang="ru-RU" dirty="0" smtClean="0"/>
              <a:t>являются </a:t>
            </a:r>
            <a:r>
              <a:rPr lang="ru-RU" b="1" dirty="0" smtClean="0"/>
              <a:t>недостоверными</a:t>
            </a:r>
            <a:r>
              <a:rPr lang="ru-RU" dirty="0" smtClean="0"/>
              <a:t> и (или) неполными.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руководителю органа местного самоуправления (работодателю) </a:t>
            </a:r>
            <a:r>
              <a:rPr lang="ru-RU" b="1" dirty="0" smtClean="0"/>
              <a:t>применить</a:t>
            </a:r>
            <a:r>
              <a:rPr lang="ru-RU" dirty="0" smtClean="0"/>
              <a:t> к муниципальному служащему конкретную </a:t>
            </a:r>
            <a:r>
              <a:rPr lang="ru-RU" b="1" dirty="0" smtClean="0"/>
              <a:t>меру ответственности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29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2938" y="1611716"/>
            <a:ext cx="8147248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невозможности муниципальным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служащим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объективным причинам представить сведения о доходах</a:t>
            </a:r>
            <a:r>
              <a:rPr lang="ru-RU" dirty="0" smtClean="0"/>
              <a:t>, об имуществе и обязательствах имущественного характера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своих супруги (супруга), несовершеннолетних детей</a:t>
            </a:r>
            <a:r>
              <a:rPr lang="ru-RU" dirty="0" smtClean="0"/>
              <a:t>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dirty="0" smtClean="0"/>
              <a:t>признать, что </a:t>
            </a:r>
            <a:r>
              <a:rPr lang="ru-RU" b="1" dirty="0" smtClean="0"/>
              <a:t>причина</a:t>
            </a:r>
            <a:r>
              <a:rPr lang="ru-RU" dirty="0" smtClean="0"/>
              <a:t> непредоставления сведений является </a:t>
            </a:r>
            <a:r>
              <a:rPr lang="ru-RU" b="1" dirty="0" smtClean="0"/>
              <a:t>объективной и уважительной</a:t>
            </a:r>
            <a:r>
              <a:rPr lang="ru-RU" dirty="0" smtClean="0"/>
              <a:t>;</a:t>
            </a:r>
          </a:p>
          <a:p>
            <a:pPr>
              <a:buFont typeface="Wingdings" charset="2"/>
              <a:buChar char="§"/>
            </a:pPr>
            <a:r>
              <a:rPr lang="ru-RU" dirty="0"/>
              <a:t>признать, что </a:t>
            </a:r>
            <a:r>
              <a:rPr lang="ru-RU" b="1" dirty="0"/>
              <a:t>причина</a:t>
            </a:r>
            <a:r>
              <a:rPr lang="ru-RU" dirty="0"/>
              <a:t> непредоставления сведений </a:t>
            </a:r>
            <a:r>
              <a:rPr lang="ru-RU" dirty="0" smtClean="0"/>
              <a:t>является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является </a:t>
            </a:r>
            <a:r>
              <a:rPr lang="ru-RU" b="1" dirty="0" smtClean="0"/>
              <a:t>уважительной</a:t>
            </a:r>
            <a:r>
              <a:rPr lang="ru-RU" dirty="0" smtClean="0"/>
              <a:t>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муниципальному служащему принять меры по представлению указанных сведений;</a:t>
            </a:r>
          </a:p>
          <a:p>
            <a:pPr>
              <a:buFont typeface="Wingdings" charset="2"/>
              <a:buChar char="§"/>
            </a:pPr>
            <a:r>
              <a:rPr lang="ru-RU" dirty="0"/>
              <a:t>признать, что </a:t>
            </a:r>
            <a:r>
              <a:rPr lang="ru-RU" b="1" dirty="0"/>
              <a:t>причина</a:t>
            </a:r>
            <a:r>
              <a:rPr lang="ru-RU" dirty="0"/>
              <a:t> непредоставления сведений </a:t>
            </a:r>
            <a:r>
              <a:rPr lang="ru-RU" b="1" dirty="0" smtClean="0"/>
              <a:t>необъективна</a:t>
            </a:r>
            <a:r>
              <a:rPr lang="ru-RU" dirty="0" smtClean="0"/>
              <a:t> </a:t>
            </a:r>
            <a:r>
              <a:rPr lang="ru-RU" b="1" dirty="0" smtClean="0"/>
              <a:t>и является способом уклонения</a:t>
            </a:r>
            <a:r>
              <a:rPr lang="ru-RU" dirty="0" smtClean="0"/>
              <a:t> от представления указанных сведений.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руководителю органа местного самоуправления (работодателю) </a:t>
            </a:r>
            <a:r>
              <a:rPr lang="ru-RU" b="1" dirty="0"/>
              <a:t>применить</a:t>
            </a:r>
            <a:r>
              <a:rPr lang="ru-RU" dirty="0"/>
              <a:t> к муниципальному служащему конкретную </a:t>
            </a:r>
            <a:r>
              <a:rPr lang="ru-RU" b="1" dirty="0"/>
              <a:t>меру </a:t>
            </a:r>
            <a:r>
              <a:rPr lang="ru-RU" b="1" dirty="0" smtClean="0"/>
              <a:t>ответственности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82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2457"/>
            <a:ext cx="7467600" cy="1036475"/>
          </a:xfrm>
        </p:spPr>
        <p:txBody>
          <a:bodyPr/>
          <a:lstStyle/>
          <a:p>
            <a:r>
              <a:rPr lang="ru-RU" dirty="0" smtClean="0"/>
              <a:t>Решения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35324"/>
            <a:ext cx="8147248" cy="51060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материалов проверки, свидетельствующих о представлении муниципальным служащим неполных или недостоверных сведений о расходах</a:t>
            </a:r>
            <a:r>
              <a:rPr lang="ru-RU" dirty="0" smtClean="0"/>
              <a:t>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dirty="0" smtClean="0"/>
              <a:t>признать, что представленные сведения являются </a:t>
            </a:r>
            <a:r>
              <a:rPr lang="ru-RU" b="1" dirty="0" smtClean="0"/>
              <a:t>достоверными</a:t>
            </a:r>
            <a:r>
              <a:rPr lang="ru-RU" dirty="0" smtClean="0"/>
              <a:t> и полными;</a:t>
            </a:r>
            <a:endParaRPr lang="ru-RU" dirty="0"/>
          </a:p>
          <a:p>
            <a:pPr>
              <a:buFont typeface="Wingdings" charset="2"/>
              <a:buChar char="§"/>
            </a:pPr>
            <a:r>
              <a:rPr lang="ru-RU" dirty="0"/>
              <a:t>признать, что представленные сведения являются </a:t>
            </a:r>
            <a:r>
              <a:rPr lang="ru-RU" b="1" dirty="0"/>
              <a:t>недостоверными</a:t>
            </a:r>
            <a:r>
              <a:rPr lang="ru-RU" dirty="0"/>
              <a:t> и (или) неполными. В этом случае </a:t>
            </a:r>
            <a:r>
              <a:rPr lang="ru-RU" b="1" dirty="0"/>
              <a:t>комиссия рекомендует</a:t>
            </a:r>
            <a:r>
              <a:rPr lang="ru-RU" dirty="0"/>
              <a:t> руководителю органа местного самоуправления (работодателю) </a:t>
            </a:r>
            <a:r>
              <a:rPr lang="ru-RU" b="1" dirty="0"/>
              <a:t>применить</a:t>
            </a:r>
            <a:r>
              <a:rPr lang="ru-RU" dirty="0"/>
              <a:t> к муниципальному служащему конкретную </a:t>
            </a:r>
            <a:r>
              <a:rPr lang="ru-RU" b="1" dirty="0"/>
              <a:t>меру </a:t>
            </a:r>
            <a:r>
              <a:rPr lang="ru-RU" b="1" dirty="0" smtClean="0"/>
              <a:t>ответственности и(или) направить материалы</a:t>
            </a:r>
            <a:r>
              <a:rPr lang="ru-RU" dirty="0" smtClean="0"/>
              <a:t>, полученные в результате осуществления контроля за расходами, в </a:t>
            </a:r>
            <a:r>
              <a:rPr lang="ru-RU" b="1" dirty="0" smtClean="0"/>
              <a:t>органы прокуратуры и (или) в иные государственные органы</a:t>
            </a:r>
            <a:r>
              <a:rPr lang="ru-RU" dirty="0" smtClean="0"/>
              <a:t> в соответствии с их компетенцией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90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вопроса о несоблюдении муниципальным служащим требований к служебному поведению и (или) требований урегулирования конфликта интересов</a:t>
            </a:r>
            <a:r>
              <a:rPr lang="ru-RU" dirty="0" smtClean="0"/>
              <a:t>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dirty="0" smtClean="0"/>
              <a:t>установить, что муниципальный служащий </a:t>
            </a:r>
            <a:r>
              <a:rPr lang="ru-RU" b="1" dirty="0" smtClean="0"/>
              <a:t>соблюдал требования</a:t>
            </a:r>
            <a:r>
              <a:rPr lang="ru-RU" dirty="0" smtClean="0"/>
              <a:t> к служебному поведению и (или) урегулированию конфликта интересов;</a:t>
            </a:r>
          </a:p>
          <a:p>
            <a:pPr>
              <a:buFont typeface="Wingdings" charset="2"/>
              <a:buChar char="§"/>
            </a:pPr>
            <a:r>
              <a:rPr lang="ru-RU" dirty="0"/>
              <a:t>установить, что муниципальный служащий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</a:t>
            </a:r>
            <a:r>
              <a:rPr lang="ru-RU" b="1" dirty="0" smtClean="0"/>
              <a:t>соблюдал </a:t>
            </a:r>
            <a:r>
              <a:rPr lang="ru-RU" b="1" dirty="0"/>
              <a:t>требования</a:t>
            </a:r>
            <a:r>
              <a:rPr lang="ru-RU" dirty="0"/>
              <a:t> к служебному поведению и (или) урегулированию конфликта интересов</a:t>
            </a:r>
            <a:r>
              <a:rPr lang="ru-RU" dirty="0" smtClean="0"/>
              <a:t>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руководителю органа местного самоуправления (работодателю) </a:t>
            </a:r>
            <a:r>
              <a:rPr lang="ru-RU" b="1" dirty="0" smtClean="0"/>
              <a:t>указать</a:t>
            </a:r>
            <a:r>
              <a:rPr lang="ru-RU" dirty="0" smtClean="0"/>
              <a:t> муниципальному служащему на недопустимость нарушения требований </a:t>
            </a:r>
            <a:r>
              <a:rPr lang="ru-RU" i="1" u="sng" dirty="0" smtClean="0"/>
              <a:t>либо</a:t>
            </a:r>
            <a:r>
              <a:rPr lang="ru-RU" dirty="0" smtClean="0"/>
              <a:t> </a:t>
            </a:r>
            <a:r>
              <a:rPr lang="ru-RU" b="1" dirty="0" smtClean="0"/>
              <a:t>применить</a:t>
            </a:r>
            <a:r>
              <a:rPr lang="ru-RU" dirty="0" smtClean="0"/>
              <a:t> к муниципальному служащему конкретную </a:t>
            </a:r>
            <a:r>
              <a:rPr lang="ru-RU" b="1" dirty="0" smtClean="0"/>
              <a:t>меру ответственности</a:t>
            </a:r>
            <a:r>
              <a:rPr lang="ru-RU" dirty="0" smtClean="0"/>
              <a:t>. </a:t>
            </a:r>
            <a:r>
              <a:rPr lang="ru-RU" i="1" dirty="0" smtClean="0"/>
              <a:t>Также комиссия может рекомендовать </a:t>
            </a:r>
            <a:r>
              <a:rPr lang="ru-RU" i="1" u="sng" dirty="0" smtClean="0"/>
              <a:t>провести</a:t>
            </a:r>
            <a:r>
              <a:rPr lang="ru-RU" i="1" dirty="0" smtClean="0"/>
              <a:t> в органе МСУ </a:t>
            </a:r>
            <a:r>
              <a:rPr lang="ru-RU" i="1" u="sng" dirty="0" smtClean="0"/>
              <a:t>мероприятия по разъяснению</a:t>
            </a:r>
            <a:r>
              <a:rPr lang="ru-RU" i="1" dirty="0" smtClean="0"/>
              <a:t> муниципальным служащим необходимости соблюдения требований к служебному поведению</a:t>
            </a:r>
            <a:r>
              <a:rPr lang="ru-RU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88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423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Решения комиссии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55859"/>
            <a:ext cx="8147248" cy="56430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обращения о даче согласия на замещение бывшим муниципальным служащим должности в коммерческой или некоммерческой организации</a:t>
            </a:r>
            <a:r>
              <a:rPr lang="ru-RU" dirty="0" smtClean="0"/>
              <a:t>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b="1" dirty="0" smtClean="0"/>
              <a:t>дать согласие</a:t>
            </a:r>
            <a:r>
              <a:rPr lang="ru-RU" dirty="0" smtClean="0"/>
              <a:t> на замещение должности;</a:t>
            </a:r>
          </a:p>
          <a:p>
            <a:pPr>
              <a:buFont typeface="Wingdings" charset="2"/>
              <a:buChar char="§"/>
            </a:pPr>
            <a:r>
              <a:rPr lang="ru-RU" b="1" dirty="0" smtClean="0"/>
              <a:t>отказать</a:t>
            </a:r>
            <a:r>
              <a:rPr lang="ru-RU" dirty="0" smtClean="0"/>
              <a:t> в замещении должности и мотивировать свой отказ.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уведомления коммерческой или некоммерческой организации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заключении с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бывшим муниципальным служащим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трудового или гражданско-правового договора</a:t>
            </a:r>
            <a:r>
              <a:rPr lang="ru-RU" dirty="0" smtClean="0"/>
              <a:t> </a:t>
            </a:r>
            <a:r>
              <a:rPr lang="ru-RU" dirty="0"/>
              <a:t>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b="1" dirty="0"/>
              <a:t>дать согласие</a:t>
            </a:r>
            <a:r>
              <a:rPr lang="ru-RU" dirty="0"/>
              <a:t> на замещение должности;</a:t>
            </a:r>
          </a:p>
          <a:p>
            <a:pPr>
              <a:buFont typeface="Wingdings" charset="2"/>
              <a:buChar char="§"/>
            </a:pPr>
            <a:r>
              <a:rPr lang="ru-RU" b="1" dirty="0" smtClean="0"/>
              <a:t>установить</a:t>
            </a:r>
            <a:r>
              <a:rPr lang="ru-RU" dirty="0" smtClean="0"/>
              <a:t>, что замещение гражданином должности нарушает требования ФЗ от 25.12.2008г. </a:t>
            </a:r>
            <a:r>
              <a:rPr lang="en-US" dirty="0" smtClean="0"/>
              <a:t>N</a:t>
            </a:r>
            <a:r>
              <a:rPr lang="ru-RU" dirty="0" smtClean="0"/>
              <a:t> 273-ФЗ "О противодействии коррупции" (ст.12).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руководителю органа МСУ </a:t>
            </a:r>
            <a:r>
              <a:rPr lang="ru-RU" b="1" dirty="0" smtClean="0"/>
              <a:t>проинформировать об указанных обстоятельствах органы прокуратуры и уведомившую организацию</a:t>
            </a:r>
            <a:r>
              <a:rPr lang="ru-RU" dirty="0" smtClean="0"/>
              <a:t>.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61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32826"/>
            <a:ext cx="7467600" cy="55411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Решения комиссии по </a:t>
            </a:r>
            <a:r>
              <a:rPr lang="ru-RU" dirty="0" smtClean="0"/>
              <a:t>вопросам принимаются </a:t>
            </a:r>
            <a:r>
              <a:rPr lang="ru-RU" dirty="0"/>
              <a:t>тайным голосованием (если комиссия не примет иное решение) </a:t>
            </a:r>
            <a:r>
              <a:rPr lang="ru-RU" b="1" dirty="0">
                <a:solidFill>
                  <a:srgbClr val="FF0000"/>
                </a:solidFill>
              </a:rPr>
              <a:t>простым большинством </a:t>
            </a:r>
            <a:r>
              <a:rPr lang="ru-RU" dirty="0"/>
              <a:t>голосов присутствующих на заседании членов </a:t>
            </a:r>
            <a:r>
              <a:rPr lang="ru-RU" dirty="0" smtClean="0"/>
              <a:t>комиссии.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Решения </a:t>
            </a:r>
            <a:r>
              <a:rPr lang="ru-RU" dirty="0"/>
              <a:t>комиссии оформляются протоколами, которые подписывают члены комиссии, принимавшие участие в ее заседании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Копии протокола заседания комиссии в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дневный</a:t>
            </a:r>
            <a:r>
              <a:rPr lang="ru-RU" dirty="0" smtClean="0"/>
              <a:t> </a:t>
            </a:r>
            <a:r>
              <a:rPr lang="ru-RU" dirty="0"/>
              <a:t>срок со дня заседания направляются руководителю </a:t>
            </a:r>
            <a:r>
              <a:rPr lang="ru-RU" dirty="0" smtClean="0"/>
              <a:t>органа местного самоуправления, </a:t>
            </a:r>
            <a:r>
              <a:rPr lang="ru-RU" dirty="0"/>
              <a:t>полностью или в виде выписок из него - </a:t>
            </a:r>
            <a:r>
              <a:rPr lang="ru-RU" dirty="0" smtClean="0"/>
              <a:t>муниципальному </a:t>
            </a:r>
            <a:r>
              <a:rPr lang="ru-RU" dirty="0"/>
              <a:t>служащему, а также по решению комиссии - иным заинтересованным лицам.</a:t>
            </a:r>
          </a:p>
        </p:txBody>
      </p:sp>
    </p:spTree>
    <p:extLst>
      <p:ext uri="{BB962C8B-B14F-4D97-AF65-F5344CB8AC3E}">
        <p14:creationId xmlns:p14="http://schemas.microsoft.com/office/powerpoint/2010/main" val="39968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 состав комиссии </a:t>
            </a:r>
            <a:r>
              <a:rPr lang="ru-RU" dirty="0" smtClean="0">
                <a:solidFill>
                  <a:srgbClr val="FF0000"/>
                </a:solidFill>
              </a:rPr>
              <a:t>также включаются: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уполномоченные </a:t>
            </a:r>
            <a:r>
              <a:rPr lang="ru-RU" dirty="0" smtClean="0"/>
              <a:t>представителем нанимателя (работодателем) муниципальные служащие, а также муниципальные служащие иного органа (представительного</a:t>
            </a:r>
            <a:r>
              <a:rPr lang="ru-RU" dirty="0"/>
              <a:t>, исполнительного, контрольно-счетного);</a:t>
            </a:r>
          </a:p>
          <a:p>
            <a:pPr marL="0" indent="0">
              <a:buNone/>
            </a:pPr>
            <a:r>
              <a:rPr lang="ru-RU" dirty="0"/>
              <a:t>2) представители научных </a:t>
            </a:r>
            <a:r>
              <a:rPr lang="ru-RU" dirty="0" smtClean="0"/>
              <a:t>организаций, профессиональных образовательных организаций</a:t>
            </a:r>
            <a:r>
              <a:rPr lang="ru-RU" dirty="0"/>
              <a:t>, образовательных организаций высшего образования</a:t>
            </a:r>
            <a:r>
              <a:rPr lang="ru-RU" dirty="0" smtClean="0"/>
              <a:t>, организаций дополнительного профессионального образования, деятельность которых связана с муниципальной и (или) государственной службой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6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Руководитель органа местного самоуправления: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b="1" dirty="0" smtClean="0"/>
              <a:t>Обязан</a:t>
            </a:r>
            <a:r>
              <a:rPr lang="ru-RU" dirty="0" smtClean="0"/>
              <a:t> рассмотреть протокол заседания комиссии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b="1" dirty="0" smtClean="0"/>
              <a:t>Вправе</a:t>
            </a:r>
            <a:r>
              <a:rPr lang="ru-RU" dirty="0" smtClean="0"/>
              <a:t> </a:t>
            </a:r>
            <a:r>
              <a:rPr lang="ru-RU" b="1" dirty="0" smtClean="0"/>
              <a:t>учесть</a:t>
            </a:r>
            <a:r>
              <a:rPr lang="ru-RU" dirty="0" smtClean="0"/>
              <a:t>, в пределах своей компетенции, содержащиеся в нем </a:t>
            </a:r>
            <a:r>
              <a:rPr lang="ru-RU" b="1" dirty="0" smtClean="0"/>
              <a:t>рекомендации</a:t>
            </a:r>
            <a:r>
              <a:rPr lang="ru-RU" dirty="0" smtClean="0"/>
              <a:t> при принятии решения о применении к муниципальному служащему мер ответственности, а также по иным вопросам организации противодействия коррупции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b="1" dirty="0" smtClean="0"/>
              <a:t>Уведомляет</a:t>
            </a:r>
            <a:r>
              <a:rPr lang="ru-RU" dirty="0" smtClean="0"/>
              <a:t> комиссию в письменной форме в </a:t>
            </a:r>
            <a:r>
              <a:rPr lang="ru-RU" b="1" dirty="0" smtClean="0">
                <a:solidFill>
                  <a:srgbClr val="FF0000"/>
                </a:solidFill>
              </a:rPr>
              <a:t>месячный</a:t>
            </a:r>
            <a:r>
              <a:rPr lang="ru-RU" dirty="0" smtClean="0"/>
              <a:t> срок со дня поступления к нему протокола заседания комиссии о рассмотрении рекомендаций и принятом решении</a:t>
            </a:r>
          </a:p>
        </p:txBody>
      </p:sp>
      <p:sp>
        <p:nvSpPr>
          <p:cNvPr id="4" name="AutoShape 2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6057"/>
          </a:xfrm>
        </p:spPr>
        <p:txBody>
          <a:bodyPr/>
          <a:lstStyle/>
          <a:p>
            <a:r>
              <a:rPr lang="ru-RU" smtClean="0"/>
              <a:t>Ситуация 1</a:t>
            </a:r>
            <a:endParaRPr lang="ru-RU" dirty="0"/>
          </a:p>
        </p:txBody>
      </p:sp>
      <p:sp>
        <p:nvSpPr>
          <p:cNvPr id="4" name="AutoShape 2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5743" y="954995"/>
            <a:ext cx="8147248" cy="56332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AutoShape 4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920649"/>
            <a:ext cx="1995788" cy="14029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Руководитель органа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0150" y="920596"/>
            <a:ext cx="3374297" cy="14029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Комиссия по соблюдению требований к служебному поведению и урегулированию конфликта интересов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52988" y="875094"/>
            <a:ext cx="2795308" cy="1575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Материалы свидетельствующие о несоблюдении требований к служебному поведению</a:t>
            </a:r>
            <a:endParaRPr lang="ru-RU" sz="12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529310" y="2333706"/>
            <a:ext cx="714774" cy="607911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0020" y="2963313"/>
            <a:ext cx="7234426" cy="392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Председатель комиссии назначает дату заседания комиссии в 10-х дневный срок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70020" y="3478187"/>
            <a:ext cx="7234425" cy="4525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ознакомления служащего с информацией, поступившей в орган МСУ и с информацией её проверки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0019" y="4068569"/>
            <a:ext cx="7234425" cy="4606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Заседание комиссии и принятие решения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712" y="4702427"/>
            <a:ext cx="3037944" cy="8065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служащий соблюдал требования к служебному поведению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71625" y="4712442"/>
            <a:ext cx="4243769" cy="7965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служащий не соблюдал требования </a:t>
            </a:r>
            <a:r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служебному поведению</a:t>
            </a:r>
            <a:endParaRPr lang="ru-RU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846" y="5730702"/>
            <a:ext cx="3612930" cy="8366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Указать муниципальному служащему на недопустимость требований к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служебному поведению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47529" y="5730703"/>
            <a:ext cx="3163561" cy="8328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Применить к муниципальному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служащему конкретную меру ответственности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947529" y="3355690"/>
            <a:ext cx="488567" cy="122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987233" y="3930698"/>
            <a:ext cx="592879" cy="137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339752" y="4529206"/>
            <a:ext cx="576064" cy="183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724128" y="4509120"/>
            <a:ext cx="648072" cy="203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810142" y="5534824"/>
            <a:ext cx="792088" cy="221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372200" y="5508966"/>
            <a:ext cx="720080" cy="221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6057"/>
          </a:xfrm>
        </p:spPr>
        <p:txBody>
          <a:bodyPr/>
          <a:lstStyle/>
          <a:p>
            <a:r>
              <a:rPr lang="ru-RU" dirty="0" smtClean="0"/>
              <a:t>Ситуация 2</a:t>
            </a:r>
            <a:endParaRPr lang="ru-RU" dirty="0"/>
          </a:p>
        </p:txBody>
      </p:sp>
      <p:sp>
        <p:nvSpPr>
          <p:cNvPr id="4" name="AutoShape 2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5743" y="954995"/>
            <a:ext cx="8147248" cy="56332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AutoShape 4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920649"/>
            <a:ext cx="1995788" cy="14029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</a:rPr>
              <a:t>Муниципальный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служащий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0150" y="920596"/>
            <a:ext cx="3374297" cy="14029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Комиссия по соблюдению требований к служебному поведению и урегулированию конфликта интересов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52988" y="875094"/>
            <a:ext cx="2795308" cy="1575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Заявление о невозможности </a:t>
            </a:r>
            <a:r>
              <a:rPr lang="ru-RU" sz="1200" b="1" smtClean="0"/>
              <a:t>предоставить сведения о доходах супруга(и)</a:t>
            </a:r>
            <a:endParaRPr lang="ru-RU" sz="12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529310" y="2333706"/>
            <a:ext cx="714774" cy="607911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0020" y="2963313"/>
            <a:ext cx="7234426" cy="392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Председатель комиссии назначает дату заседания комиссии в 10-х дневный срок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70020" y="3478187"/>
            <a:ext cx="7234425" cy="4525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ознакомления служащего с информацией, поступившей в орган МСУ и с информацией её проверки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0019" y="4068569"/>
            <a:ext cx="7234425" cy="4606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Заседание комиссии и принятие решения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5743" y="4712442"/>
            <a:ext cx="2093477" cy="17530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 непредоставления сведений являются объективными и уважительными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49498" y="4622873"/>
            <a:ext cx="2512397" cy="10528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 непредоставления сведений не являются уважительными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52757" y="5746090"/>
            <a:ext cx="2495539" cy="8765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Рекомендация муниципальному служащему предоставить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указанные сведения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52173" y="5730703"/>
            <a:ext cx="3163561" cy="8770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Применить к муниципальному служащему конкретную меру ответственности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52174" y="4622873"/>
            <a:ext cx="3152270" cy="10178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Причина непредоставления сведений необъективна и является способом уклонения от предоставления сведений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860032" y="3355690"/>
            <a:ext cx="720080" cy="122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148064" y="3930698"/>
            <a:ext cx="792088" cy="137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619672" y="4529206"/>
            <a:ext cx="504056" cy="183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000526" y="4529206"/>
            <a:ext cx="499466" cy="91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86697" y="4529206"/>
            <a:ext cx="637631" cy="91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850642" y="5675697"/>
            <a:ext cx="505334" cy="129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804248" y="5661248"/>
            <a:ext cx="57606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6057"/>
          </a:xfrm>
        </p:spPr>
        <p:txBody>
          <a:bodyPr/>
          <a:lstStyle/>
          <a:p>
            <a:r>
              <a:rPr lang="ru-RU" smtClean="0"/>
              <a:t>Ситуация 3</a:t>
            </a:r>
            <a:endParaRPr lang="ru-RU" dirty="0"/>
          </a:p>
        </p:txBody>
      </p:sp>
      <p:sp>
        <p:nvSpPr>
          <p:cNvPr id="4" name="AutoShape 2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5743" y="954995"/>
            <a:ext cx="8147248" cy="56332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AutoShape 4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920649"/>
            <a:ext cx="1995788" cy="14029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Руководитель органа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0150" y="920596"/>
            <a:ext cx="3374297" cy="14029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Комиссия по соблюдению требований к служебному поведению и урегулированию конфликта интересов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73971" y="713276"/>
            <a:ext cx="2795308" cy="186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Материалы свидетельствующие о недостоверных (неполных) сведениях </a:t>
            </a:r>
            <a:r>
              <a:rPr lang="ru-RU" sz="1200" b="1" smtClean="0"/>
              <a:t>о расходах</a:t>
            </a:r>
            <a:endParaRPr lang="ru-RU" sz="12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529310" y="2333706"/>
            <a:ext cx="714774" cy="607911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0020" y="2963313"/>
            <a:ext cx="7234426" cy="392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Председатель комиссии назначает дату заседания комиссии в 10-х дневный срок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70020" y="3478187"/>
            <a:ext cx="7234425" cy="4525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ознакомления служащего с информацией, поступившей в орган МСУ и с информацией её проверки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0019" y="4068569"/>
            <a:ext cx="7234425" cy="4606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Заседание комиссии и принятие решения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712" y="4702427"/>
            <a:ext cx="3037944" cy="8065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признаны достоверными и полными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71625" y="4712442"/>
            <a:ext cx="4243769" cy="7965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признаны недостоверными и (или</a:t>
            </a:r>
            <a:r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неполными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846" y="5730702"/>
            <a:ext cx="3612930" cy="8366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Направить материалы в органы прокуратуры и (или) иные государственные органы, в соответствии с их полномочиями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47529" y="5730703"/>
            <a:ext cx="3163561" cy="8328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Применить к муниципальному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служащему конкретную меру ответственности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641776" y="3284984"/>
            <a:ext cx="627503" cy="193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987233" y="3930698"/>
            <a:ext cx="592879" cy="137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168684" y="4529206"/>
            <a:ext cx="531108" cy="183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80112" y="4540833"/>
            <a:ext cx="576064" cy="248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067944" y="5508966"/>
            <a:ext cx="573832" cy="221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372200" y="5508966"/>
            <a:ext cx="648072" cy="257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264794"/>
            <a:ext cx="2304256" cy="626054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Форма ЗАЯВЛЕНИЯ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муниципального служащего о невозможности по объективным причинам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предстваить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сведения о доходах, об имуществе и обязательствах имущественного характера своих супруга (супруги) 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несовершеннолетних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детей</a:t>
            </a:r>
          </a:p>
        </p:txBody>
      </p:sp>
      <p:pic>
        <p:nvPicPr>
          <p:cNvPr id="5" name="Picture 2" descr="C:\Users\User\Desktop\сканировани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 b="10713"/>
          <a:stretch>
            <a:fillRect/>
          </a:stretch>
        </p:blipFill>
        <p:spPr bwMode="auto">
          <a:xfrm>
            <a:off x="107504" y="68097"/>
            <a:ext cx="6084168" cy="67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38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264794"/>
            <a:ext cx="2376264" cy="6260549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Форма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УВЕДОМЛЕНИЯ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представителя нанимателя о выполнении муниципальным служащим иной оплачиваемой работы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0" y="0"/>
            <a:ext cx="5868144" cy="6858000"/>
          </a:xfrm>
        </p:spPr>
      </p:sp>
      <p:pic>
        <p:nvPicPr>
          <p:cNvPr id="2050" name="Picture 2" descr="C:\Users\User\Desktop\сканирование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400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96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264794"/>
            <a:ext cx="2376264" cy="6260549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Форма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ОБРАЩЕНИЯ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гражданина о даче согласия на замещение на условиях трудового договора должности в организации и (или) на выполнение в данной организации работ (оказание услуг) на условиях гражданско-правового договора</a:t>
            </a:r>
          </a:p>
          <a:p>
            <a:pPr algn="ctr"/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тр.1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0" y="0"/>
            <a:ext cx="5868144" cy="6858000"/>
          </a:xfrm>
        </p:spPr>
      </p:sp>
      <p:pic>
        <p:nvPicPr>
          <p:cNvPr id="3074" name="Picture 2" descr="C:\Users\User\Desktop\сканирование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184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87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264794"/>
            <a:ext cx="2376264" cy="6260549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Форма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ОБРАЩЕНИЯ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гражданина о даче согласия на замещение на условиях трудового договора должности в организации и (или) на выполнение в данной организации работ (оказание услуг) на условиях гражданско-правового договора</a:t>
            </a:r>
          </a:p>
          <a:p>
            <a:pPr algn="ctr"/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стр.2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0" y="0"/>
            <a:ext cx="5868144" cy="6858000"/>
          </a:xfrm>
        </p:spPr>
      </p:sp>
      <p:pic>
        <p:nvPicPr>
          <p:cNvPr id="4098" name="Picture 2" descr="C:\Users\User\Desktop\сканирование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112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22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rasproc.ru/upload/images/news/may/m252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1" y="0"/>
            <a:ext cx="9156171" cy="77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! </a:t>
            </a:r>
            <a:r>
              <a:rPr lang="ru-RU" b="1" u="sng" dirty="0" smtClean="0"/>
              <a:t>Не</a:t>
            </a:r>
            <a:r>
              <a:rPr lang="ru-RU" dirty="0" smtClean="0"/>
              <a:t> </a:t>
            </a:r>
            <a:r>
              <a:rPr lang="ru-RU" dirty="0"/>
              <a:t>рекомендуется включать в состав комиссии муниципальных служащих, привлекавшихся к дисциплинарной и иной ответственности за несоблюдение требований к служебному поведению и (или) требований об урегулировании конфликта интересов.</a:t>
            </a:r>
          </a:p>
        </p:txBody>
      </p:sp>
      <p:pic>
        <p:nvPicPr>
          <p:cNvPr id="2050" name="Picture 2" descr="http://komikz.ru/images2/big_0ed308398d1ede29bae4593832a179e01371826525_577004_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43" y="3284984"/>
            <a:ext cx="5147383" cy="34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18237"/>
            <a:ext cx="7467600" cy="5955715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Представителем нанимателя (работодателем) может быть принято решение о </a:t>
            </a:r>
            <a:r>
              <a:rPr lang="ru-RU" b="1" dirty="0" smtClean="0"/>
              <a:t>включении в состав</a:t>
            </a:r>
            <a:r>
              <a:rPr lang="ru-RU" dirty="0" smtClean="0"/>
              <a:t> комиссии представителей профсоюзной организации, действующей в органе местного самоуправления, избирательной комиссии муниципального образования, общественной палаты муниципального образования</a:t>
            </a:r>
          </a:p>
          <a:p>
            <a:r>
              <a:rPr lang="ru-RU" dirty="0" smtClean="0"/>
              <a:t>Представители других организаций (органов) включаются в состав комиссии по согласованию, соответственно, с научными, образовательными организациями, с профсоюзной организацией, избирательной комиссией муниципального образования на основании запроса представителя нанимателя (работодателя)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Лицо согласовывается только с той организацией (органом), которую представляет. Согласование осуществляется в </a:t>
            </a:r>
            <a:r>
              <a:rPr lang="ru-RU" b="1" dirty="0" smtClean="0"/>
              <a:t>10-дневный</a:t>
            </a:r>
            <a:r>
              <a:rPr lang="ru-RU" dirty="0" smtClean="0"/>
              <a:t> срок со дня получения запроса.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47990"/>
            <a:ext cx="7467600" cy="54259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Число представителей, включенных в состав комиссии, </a:t>
            </a:r>
            <a:r>
              <a:rPr lang="ru-RU" b="1" dirty="0"/>
              <a:t>не замещающих </a:t>
            </a:r>
            <a:r>
              <a:rPr lang="ru-RU" dirty="0"/>
              <a:t>должности муниципальной службы в органе местного самоуправления, должно составлять </a:t>
            </a:r>
            <a:r>
              <a:rPr lang="ru-RU" b="1" dirty="0">
                <a:solidFill>
                  <a:srgbClr val="FF0000"/>
                </a:solidFill>
              </a:rPr>
              <a:t>не менее одной четверти от общего числа членов комиссии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Важно </a:t>
            </a:r>
            <a:r>
              <a:rPr lang="ru-RU" dirty="0"/>
              <a:t>сформировать состав комиссии таким образом, чтобы исключить возможность возникновения конфликта интересов, который мог бы повлиять на принимаемые комиссией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3905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В заседаниях комиссии с правом совещательного голоса участвуют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непосредственный </a:t>
            </a:r>
            <a:r>
              <a:rPr lang="ru-RU" b="1" dirty="0">
                <a:solidFill>
                  <a:srgbClr val="FF0000"/>
                </a:solidFill>
              </a:rPr>
              <a:t>руководитель</a:t>
            </a:r>
            <a:r>
              <a:rPr lang="ru-RU" dirty="0"/>
              <a:t> муниципального служащего, </a:t>
            </a:r>
            <a:r>
              <a:rPr lang="ru-RU" dirty="0" smtClean="0"/>
              <a:t>в отношении </a:t>
            </a:r>
            <a:r>
              <a:rPr lang="ru-RU" dirty="0"/>
              <a:t>которого комиссией рассматривается вопрос. В случае, </a:t>
            </a:r>
            <a:r>
              <a:rPr lang="ru-RU" dirty="0" smtClean="0"/>
              <a:t>если непосредственный руководитель </a:t>
            </a:r>
            <a:r>
              <a:rPr lang="ru-RU" dirty="0"/>
              <a:t>является членом комиссии, необходимо </a:t>
            </a:r>
            <a:r>
              <a:rPr lang="ru-RU" dirty="0" smtClean="0"/>
              <a:t>принять решение </a:t>
            </a:r>
            <a:r>
              <a:rPr lang="ru-RU" dirty="0"/>
              <a:t>о том, что данный член комиссии </a:t>
            </a:r>
            <a:r>
              <a:rPr lang="ru-RU" b="1" dirty="0"/>
              <a:t>не принимает</a:t>
            </a:r>
            <a:r>
              <a:rPr lang="ru-RU" dirty="0"/>
              <a:t> участия в голосовании </a:t>
            </a:r>
            <a:r>
              <a:rPr lang="ru-RU" dirty="0" smtClean="0"/>
              <a:t>и </a:t>
            </a:r>
            <a:r>
              <a:rPr lang="ru-RU" b="1" dirty="0" smtClean="0"/>
              <a:t>не </a:t>
            </a:r>
            <a:r>
              <a:rPr lang="ru-RU" b="1" dirty="0"/>
              <a:t>учитывается</a:t>
            </a:r>
            <a:r>
              <a:rPr lang="ru-RU" dirty="0"/>
              <a:t> при определении кворума по данному вопросу, </a:t>
            </a:r>
            <a:r>
              <a:rPr lang="ru-RU" b="1" dirty="0">
                <a:solidFill>
                  <a:srgbClr val="FF0000"/>
                </a:solidFill>
              </a:rPr>
              <a:t>включив </a:t>
            </a:r>
            <a:r>
              <a:rPr lang="ru-RU" b="1" dirty="0" smtClean="0">
                <a:solidFill>
                  <a:srgbClr val="FF0000"/>
                </a:solidFill>
              </a:rPr>
              <a:t>это решение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протоколе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б) определяемые председателем комиссии </a:t>
            </a:r>
            <a:r>
              <a:rPr lang="ru-RU" b="1" dirty="0">
                <a:solidFill>
                  <a:srgbClr val="FF0000"/>
                </a:solidFill>
              </a:rPr>
              <a:t>два муниципальных </a:t>
            </a:r>
            <a:r>
              <a:rPr lang="ru-RU" b="1" dirty="0" smtClean="0">
                <a:solidFill>
                  <a:srgbClr val="FF0000"/>
                </a:solidFill>
              </a:rPr>
              <a:t>служащих</a:t>
            </a:r>
            <a:r>
              <a:rPr lang="ru-RU" dirty="0" smtClean="0"/>
              <a:t>, замещающих </a:t>
            </a:r>
            <a:r>
              <a:rPr lang="ru-RU" dirty="0"/>
              <a:t>в органе местного </a:t>
            </a:r>
            <a:r>
              <a:rPr lang="ru-RU" dirty="0" smtClean="0"/>
              <a:t>самоуправления должности</a:t>
            </a:r>
            <a:r>
              <a:rPr lang="ru-RU" dirty="0"/>
              <a:t>, </a:t>
            </a:r>
            <a:r>
              <a:rPr lang="ru-RU" dirty="0" smtClean="0"/>
              <a:t>аналогичные должности </a:t>
            </a:r>
            <a:r>
              <a:rPr lang="ru-RU" dirty="0"/>
              <a:t>муниципального служащего, в отношении которого </a:t>
            </a:r>
            <a:r>
              <a:rPr lang="ru-RU" dirty="0" smtClean="0"/>
              <a:t>рассматривается вопрос</a:t>
            </a:r>
            <a:r>
              <a:rPr lang="ru-RU" dirty="0"/>
              <a:t>, другие муниципальные служащие</a:t>
            </a:r>
            <a:r>
              <a:rPr lang="ru-RU" dirty="0" smtClean="0"/>
              <a:t>, </a:t>
            </a:r>
            <a:r>
              <a:rPr lang="ru-RU" dirty="0"/>
              <a:t>специалисты, которые могут дать пояснения </a:t>
            </a:r>
            <a:r>
              <a:rPr lang="ru-RU" dirty="0" smtClean="0"/>
              <a:t>по вопросам</a:t>
            </a:r>
            <a:r>
              <a:rPr lang="ru-RU" dirty="0"/>
              <a:t>, рассматриваемым комиссией, представители </a:t>
            </a:r>
            <a:r>
              <a:rPr lang="ru-RU" dirty="0" smtClean="0"/>
              <a:t>заинтересованных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9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752</TotalTime>
  <Words>3269</Words>
  <Application>Microsoft Office PowerPoint</Application>
  <PresentationFormat>Экран (4:3)</PresentationFormat>
  <Paragraphs>182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Century Schoolbook</vt:lpstr>
      <vt:lpstr>Wingdings</vt:lpstr>
      <vt:lpstr>Wingdings 2</vt:lpstr>
      <vt:lpstr>Эркер</vt:lpstr>
      <vt:lpstr>Комиссия ПО СОБЛЮДЕНИЮ ТРЕБОВАНИЙ К СЛУЖЕБНОМУ ПОВЕДЕНИЮ МУНИЦИПАЛЬНЫХ СЛУЖАЩИХ И УРЕГУЛИРОВАНИЮ КОНФЛИКТА ИНТЕРЕСОВ </vt:lpstr>
      <vt:lpstr>Нормативно-правовая база</vt:lpstr>
      <vt:lpstr>Состав комиссии</vt:lpstr>
      <vt:lpstr>В состав комиссии также включаются: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В заседаниях комиссии с правом совещательного голоса участвуют:</vt:lpstr>
      <vt:lpstr>Презентация PowerPoint</vt:lpstr>
      <vt:lpstr>Презентация PowerPoint</vt:lpstr>
      <vt:lpstr>Презентация PowerPoint</vt:lpstr>
      <vt:lpstr>Полномочия и задачи комиссии</vt:lpstr>
      <vt:lpstr>Презентация PowerPoint</vt:lpstr>
      <vt:lpstr>Презентация PowerPoint</vt:lpstr>
      <vt:lpstr>Основаниями для проведения заседания комиссии являются:</vt:lpstr>
      <vt:lpstr>Презентация PowerPoint</vt:lpstr>
      <vt:lpstr>Основания для проведения заседания</vt:lpstr>
      <vt:lpstr>Презентация PowerPoint</vt:lpstr>
      <vt:lpstr>Мотивированное заключение</vt:lpstr>
      <vt:lpstr>Мотивированное заключение </vt:lpstr>
      <vt:lpstr>Мотивированное заключение </vt:lpstr>
      <vt:lpstr>Мотивированное заключение </vt:lpstr>
      <vt:lpstr>Мотивированное заключение </vt:lpstr>
      <vt:lpstr>Мотивированное заключение должно седержать:</vt:lpstr>
      <vt:lpstr>Подготовка и проведение заседания комиссии</vt:lpstr>
      <vt:lpstr>Председатель комиссии:</vt:lpstr>
      <vt:lpstr>Заседание комиссии</vt:lpstr>
      <vt:lpstr>Презентация PowerPoint</vt:lpstr>
      <vt:lpstr>Заседание комиссии проводится</vt:lpstr>
      <vt:lpstr>Презентация PowerPoint</vt:lpstr>
      <vt:lpstr>заседание комиссии может быть отложено: </vt:lpstr>
      <vt:lpstr>заседание комиссии не проводится</vt:lpstr>
      <vt:lpstr>Решения комиссии</vt:lpstr>
      <vt:lpstr>Решения комиссии</vt:lpstr>
      <vt:lpstr>Решения комиссии</vt:lpstr>
      <vt:lpstr>Решения комиссии</vt:lpstr>
      <vt:lpstr>Решения комиссии</vt:lpstr>
      <vt:lpstr>Презентация PowerPoint</vt:lpstr>
      <vt:lpstr>Руководитель органа местного самоуправления:</vt:lpstr>
      <vt:lpstr>Ситуация 1</vt:lpstr>
      <vt:lpstr>Ситуация 2</vt:lpstr>
      <vt:lpstr>Ситуация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Комиссия ПО СОБЛЮДЕНИЮ ТРЕБОВАНИЙ К СЛУЖЕБНОМУ ПОВЕДЕНИЮ МУНИЦИПАЛЬНЫХ СЛУЖАЩИХ И УРЕГУЛИРОВАНИЮ КОНФЛИКТА ИНТЕРЕСОВ </dc:title>
  <dc:creator>Lera</dc:creator>
  <cp:lastModifiedBy>User</cp:lastModifiedBy>
  <cp:revision>248</cp:revision>
  <dcterms:created xsi:type="dcterms:W3CDTF">2015-06-02T14:12:52Z</dcterms:created>
  <dcterms:modified xsi:type="dcterms:W3CDTF">2019-10-08T08:56:29Z</dcterms:modified>
</cp:coreProperties>
</file>